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13"/>
  </p:notesMasterIdLst>
  <p:sldIdLst>
    <p:sldId id="266" r:id="rId2"/>
    <p:sldId id="321" r:id="rId3"/>
    <p:sldId id="322" r:id="rId4"/>
    <p:sldId id="323" r:id="rId5"/>
    <p:sldId id="324" r:id="rId6"/>
    <p:sldId id="325" r:id="rId7"/>
    <p:sldId id="326" r:id="rId8"/>
    <p:sldId id="327" r:id="rId9"/>
    <p:sldId id="328" r:id="rId10"/>
    <p:sldId id="329" r:id="rId11"/>
    <p:sldId id="298" r:id="rId1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70" autoAdjust="0"/>
    <p:restoredTop sz="95102" autoAdjust="0"/>
  </p:normalViewPr>
  <p:slideViewPr>
    <p:cSldViewPr snapToGrid="0" snapToObjects="1">
      <p:cViewPr varScale="1">
        <p:scale>
          <a:sx n="95" d="100"/>
          <a:sy n="95" d="100"/>
        </p:scale>
        <p:origin x="53"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260" cy="469902"/>
          </a:xfrm>
          <a:prstGeom prst="rect">
            <a:avLst/>
          </a:prstGeom>
        </p:spPr>
        <p:txBody>
          <a:bodyPr vert="horz" lIns="91888" tIns="45944" rIns="91888" bIns="45944" rtlCol="0"/>
          <a:lstStyle>
            <a:lvl1pPr algn="l">
              <a:defRPr sz="1200"/>
            </a:lvl1pPr>
          </a:lstStyle>
          <a:p>
            <a:endParaRPr lang="en-US"/>
          </a:p>
        </p:txBody>
      </p:sp>
      <p:sp>
        <p:nvSpPr>
          <p:cNvPr id="3" name="Date Placeholder 2"/>
          <p:cNvSpPr>
            <a:spLocks noGrp="1"/>
          </p:cNvSpPr>
          <p:nvPr>
            <p:ph type="dt" idx="1"/>
          </p:nvPr>
        </p:nvSpPr>
        <p:spPr>
          <a:xfrm>
            <a:off x="4023617" y="1"/>
            <a:ext cx="3077259" cy="469902"/>
          </a:xfrm>
          <a:prstGeom prst="rect">
            <a:avLst/>
          </a:prstGeom>
        </p:spPr>
        <p:txBody>
          <a:bodyPr vert="horz" lIns="91888" tIns="45944" rIns="91888" bIns="45944" rtlCol="0"/>
          <a:lstStyle>
            <a:lvl1pPr algn="r">
              <a:defRPr sz="1200"/>
            </a:lvl1pPr>
          </a:lstStyle>
          <a:p>
            <a:fld id="{C247C022-1B5B-2C40-9D03-E71C302ED284}" type="datetimeFigureOut">
              <a:rPr lang="en-US" smtClean="0"/>
              <a:t>1/12/2023</a:t>
            </a:fld>
            <a:endParaRPr lang="en-US"/>
          </a:p>
        </p:txBody>
      </p:sp>
      <p:sp>
        <p:nvSpPr>
          <p:cNvPr id="4" name="Slide Image Placeholder 3"/>
          <p:cNvSpPr>
            <a:spLocks noGrp="1" noRot="1" noChangeAspect="1"/>
          </p:cNvSpPr>
          <p:nvPr>
            <p:ph type="sldImg" idx="2"/>
          </p:nvPr>
        </p:nvSpPr>
        <p:spPr>
          <a:xfrm>
            <a:off x="736600" y="1174750"/>
            <a:ext cx="5629275" cy="3167063"/>
          </a:xfrm>
          <a:prstGeom prst="rect">
            <a:avLst/>
          </a:prstGeom>
          <a:noFill/>
          <a:ln w="12700">
            <a:solidFill>
              <a:prstClr val="black"/>
            </a:solidFill>
          </a:ln>
        </p:spPr>
        <p:txBody>
          <a:bodyPr vert="horz" lIns="91888" tIns="45944" rIns="91888" bIns="45944" rtlCol="0" anchor="ctr"/>
          <a:lstStyle/>
          <a:p>
            <a:endParaRPr lang="en-US"/>
          </a:p>
        </p:txBody>
      </p:sp>
      <p:sp>
        <p:nvSpPr>
          <p:cNvPr id="5" name="Notes Placeholder 4"/>
          <p:cNvSpPr>
            <a:spLocks noGrp="1"/>
          </p:cNvSpPr>
          <p:nvPr>
            <p:ph type="body" sz="quarter" idx="3"/>
          </p:nvPr>
        </p:nvSpPr>
        <p:spPr>
          <a:xfrm>
            <a:off x="709769" y="4517427"/>
            <a:ext cx="5682939" cy="3697091"/>
          </a:xfrm>
          <a:prstGeom prst="rect">
            <a:avLst/>
          </a:prstGeom>
        </p:spPr>
        <p:txBody>
          <a:bodyPr vert="horz" lIns="91888" tIns="45944" rIns="91888" bIns="459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4"/>
            <a:ext cx="3077260" cy="469901"/>
          </a:xfrm>
          <a:prstGeom prst="rect">
            <a:avLst/>
          </a:prstGeom>
        </p:spPr>
        <p:txBody>
          <a:bodyPr vert="horz" lIns="91888" tIns="45944" rIns="91888" bIns="45944" rtlCol="0" anchor="b"/>
          <a:lstStyle>
            <a:lvl1pPr algn="l">
              <a:defRPr sz="1200"/>
            </a:lvl1pPr>
          </a:lstStyle>
          <a:p>
            <a:endParaRPr lang="en-US"/>
          </a:p>
        </p:txBody>
      </p:sp>
      <p:sp>
        <p:nvSpPr>
          <p:cNvPr id="7" name="Slide Number Placeholder 6"/>
          <p:cNvSpPr>
            <a:spLocks noGrp="1"/>
          </p:cNvSpPr>
          <p:nvPr>
            <p:ph type="sldNum" sz="quarter" idx="5"/>
          </p:nvPr>
        </p:nvSpPr>
        <p:spPr>
          <a:xfrm>
            <a:off x="4023617" y="8918574"/>
            <a:ext cx="3077259" cy="469901"/>
          </a:xfrm>
          <a:prstGeom prst="rect">
            <a:avLst/>
          </a:prstGeom>
        </p:spPr>
        <p:txBody>
          <a:bodyPr vert="horz" lIns="91888" tIns="45944" rIns="91888" bIns="45944" rtlCol="0" anchor="b"/>
          <a:lstStyle>
            <a:lvl1pPr algn="r">
              <a:defRPr sz="1200"/>
            </a:lvl1pPr>
          </a:lstStyle>
          <a:p>
            <a:fld id="{38AE8057-0558-3D45-A06F-7356D63C474C}" type="slidenum">
              <a:rPr lang="en-US" smtClean="0"/>
              <a:t>‹#›</a:t>
            </a:fld>
            <a:endParaRPr lang="en-US"/>
          </a:p>
        </p:txBody>
      </p:sp>
    </p:spTree>
    <p:extLst>
      <p:ext uri="{BB962C8B-B14F-4D97-AF65-F5344CB8AC3E}">
        <p14:creationId xmlns:p14="http://schemas.microsoft.com/office/powerpoint/2010/main" val="62647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AE8057-0558-3D45-A06F-7356D63C474C}" type="slidenum">
              <a:rPr lang="en-US" smtClean="0"/>
              <a:t>4</a:t>
            </a:fld>
            <a:endParaRPr lang="en-US"/>
          </a:p>
        </p:txBody>
      </p:sp>
    </p:spTree>
    <p:extLst>
      <p:ext uri="{BB962C8B-B14F-4D97-AF65-F5344CB8AC3E}">
        <p14:creationId xmlns:p14="http://schemas.microsoft.com/office/powerpoint/2010/main" val="138128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E8057-0558-3D45-A06F-7356D63C47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9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AE8057-0558-3D45-A06F-7356D63C474C}" type="slidenum">
              <a:rPr lang="en-US" smtClean="0"/>
              <a:t>6</a:t>
            </a:fld>
            <a:endParaRPr lang="en-US"/>
          </a:p>
        </p:txBody>
      </p:sp>
    </p:spTree>
    <p:extLst>
      <p:ext uri="{BB962C8B-B14F-4D97-AF65-F5344CB8AC3E}">
        <p14:creationId xmlns:p14="http://schemas.microsoft.com/office/powerpoint/2010/main" val="323349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AE8057-0558-3D45-A06F-7356D63C474C}" type="slidenum">
              <a:rPr lang="en-US" smtClean="0"/>
              <a:t>8</a:t>
            </a:fld>
            <a:endParaRPr lang="en-US"/>
          </a:p>
        </p:txBody>
      </p:sp>
    </p:spTree>
    <p:extLst>
      <p:ext uri="{BB962C8B-B14F-4D97-AF65-F5344CB8AC3E}">
        <p14:creationId xmlns:p14="http://schemas.microsoft.com/office/powerpoint/2010/main" val="4205765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DE41-69EF-4D45-8CD2-4EF0A7007B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2AC7D9-4E62-A940-A881-A7C82A2744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D672FA-E50D-7948-90D3-4B1C58B07F31}"/>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5" name="Footer Placeholder 4">
            <a:extLst>
              <a:ext uri="{FF2B5EF4-FFF2-40B4-BE49-F238E27FC236}">
                <a16:creationId xmlns:a16="http://schemas.microsoft.com/office/drawing/2014/main" id="{C0F07D75-24A8-AA41-982D-53AD690D9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7AF93-9F81-F84B-A512-6BE3D5699BA8}"/>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292725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9BA7-F09D-B143-B69D-F6AC4985E6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D67C1C-288B-E443-A519-7649E8CD3F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0EF2C-7FFC-684E-8E16-2BBB0350BDE3}"/>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5" name="Footer Placeholder 4">
            <a:extLst>
              <a:ext uri="{FF2B5EF4-FFF2-40B4-BE49-F238E27FC236}">
                <a16:creationId xmlns:a16="http://schemas.microsoft.com/office/drawing/2014/main" id="{B5EE00BE-49D4-ED4D-BF87-8643C59DB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28D68-0DDA-3A44-A179-E256B613A32C}"/>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112403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FD7B9-EEE2-7C4A-AAD1-291D2994D1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0D4F88-543B-5348-8FFF-3F0DA9D9BD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51950-1DF3-0A4E-99A8-7E66177416ED}"/>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5" name="Footer Placeholder 4">
            <a:extLst>
              <a:ext uri="{FF2B5EF4-FFF2-40B4-BE49-F238E27FC236}">
                <a16:creationId xmlns:a16="http://schemas.microsoft.com/office/drawing/2014/main" id="{6903B17C-B96A-5D45-91AA-85F87B35E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A2C6C-E731-1D4E-963E-6C7471F0E0AD}"/>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28784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CA12-5AB4-2149-99F9-D882696B1C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ECE89-4E75-9F45-95ED-9D32B94EE3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A03E7-D151-014E-95AF-52EA584C4C69}"/>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5" name="Footer Placeholder 4">
            <a:extLst>
              <a:ext uri="{FF2B5EF4-FFF2-40B4-BE49-F238E27FC236}">
                <a16:creationId xmlns:a16="http://schemas.microsoft.com/office/drawing/2014/main" id="{1D44F54F-6EF5-8A46-9BD2-EC22FFE4F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A55AD-315C-0348-84D2-93A556E50A49}"/>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410541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679D-2BAA-CA47-9790-2E05088B4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65C94-DD96-A042-9C7E-4EA4ECF748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FA83A5F-2A95-6345-8B4D-9303FC819FF7}"/>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5" name="Footer Placeholder 4">
            <a:extLst>
              <a:ext uri="{FF2B5EF4-FFF2-40B4-BE49-F238E27FC236}">
                <a16:creationId xmlns:a16="http://schemas.microsoft.com/office/drawing/2014/main" id="{300FF38A-A765-3845-B7D7-1242D34F3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F1CAB-D2F2-9741-8A0D-0790E717224E}"/>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374835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1F63-1B4E-D842-B0FE-CEB201B81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D10F6F-9401-4A4D-99AB-A51509C3A4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458A26-44E8-F64E-A912-CFC1CCC41E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D57384-2115-D94B-82FF-9399DA489B92}"/>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6" name="Footer Placeholder 5">
            <a:extLst>
              <a:ext uri="{FF2B5EF4-FFF2-40B4-BE49-F238E27FC236}">
                <a16:creationId xmlns:a16="http://schemas.microsoft.com/office/drawing/2014/main" id="{682A9FCF-8CF8-0F42-BFAF-40824DA5A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355D04-70FC-E14A-9B9D-A5ABF5C8E671}"/>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153663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EF13-1DF8-A64D-ACB7-88A24BD9D9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5D50D4-EF54-D843-8944-7B7E4B7389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7FB8F-C926-F44D-9BB7-DDA145817C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36247-9EC6-F048-9B50-1022199FB4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7ECDEC-0A4F-DD4D-8ABA-D4C55AC8EA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A92142-A610-6F4E-9697-3B8BB359702D}"/>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8" name="Footer Placeholder 7">
            <a:extLst>
              <a:ext uri="{FF2B5EF4-FFF2-40B4-BE49-F238E27FC236}">
                <a16:creationId xmlns:a16="http://schemas.microsoft.com/office/drawing/2014/main" id="{65AC7EF8-F0CE-F34F-9070-D781BBD49D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0A810C-5D50-D848-A68A-7A0CECAF65A9}"/>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31090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F193E-92FC-1447-B981-B35426CD0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4734C-6F6B-C14E-9D9C-34BFABD3662A}"/>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4" name="Footer Placeholder 3">
            <a:extLst>
              <a:ext uri="{FF2B5EF4-FFF2-40B4-BE49-F238E27FC236}">
                <a16:creationId xmlns:a16="http://schemas.microsoft.com/office/drawing/2014/main" id="{11B362C8-1949-8D44-A572-28DD65D373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1D4DC-08FB-664E-BCB7-8AB0CB972395}"/>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4166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65896E-4E97-0842-8B14-C3F006C09D18}"/>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3" name="Footer Placeholder 2">
            <a:extLst>
              <a:ext uri="{FF2B5EF4-FFF2-40B4-BE49-F238E27FC236}">
                <a16:creationId xmlns:a16="http://schemas.microsoft.com/office/drawing/2014/main" id="{3D01C43F-2B61-5743-9233-95C1C1CB78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C24B7C-9D4E-C946-AEE4-A19F0CD83117}"/>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3174532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44DC-6B41-4F49-8F61-7BC15E04E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BAE09A-8D2A-C44B-A717-A4AB02A78B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8B772B-E865-E942-B5C2-DD5DDD505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8DEE22-0BBA-D04B-8BDB-6744705D1EFB}"/>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6" name="Footer Placeholder 5">
            <a:extLst>
              <a:ext uri="{FF2B5EF4-FFF2-40B4-BE49-F238E27FC236}">
                <a16:creationId xmlns:a16="http://schemas.microsoft.com/office/drawing/2014/main" id="{4B525BFC-B62A-6D42-A02D-1C3384868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975B2-D11A-FF48-81FD-3E27975F819F}"/>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340769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61D6-CCF4-784A-9268-225E8C9D2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B863F-89A8-BB45-A5B9-94DF2F4E4F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F78FF9-A06C-A34F-9201-F472D3C4B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77C0D4-DA05-C24F-AA23-DCAD0A2E6155}"/>
              </a:ext>
            </a:extLst>
          </p:cNvPr>
          <p:cNvSpPr>
            <a:spLocks noGrp="1"/>
          </p:cNvSpPr>
          <p:nvPr>
            <p:ph type="dt" sz="half" idx="10"/>
          </p:nvPr>
        </p:nvSpPr>
        <p:spPr/>
        <p:txBody>
          <a:bodyPr/>
          <a:lstStyle/>
          <a:p>
            <a:fld id="{CBF6C9E6-3CC5-9340-A77F-F1ED9C40991F}" type="datetimeFigureOut">
              <a:rPr lang="en-US" smtClean="0"/>
              <a:t>1/12/2023</a:t>
            </a:fld>
            <a:endParaRPr lang="en-US"/>
          </a:p>
        </p:txBody>
      </p:sp>
      <p:sp>
        <p:nvSpPr>
          <p:cNvPr id="6" name="Footer Placeholder 5">
            <a:extLst>
              <a:ext uri="{FF2B5EF4-FFF2-40B4-BE49-F238E27FC236}">
                <a16:creationId xmlns:a16="http://schemas.microsoft.com/office/drawing/2014/main" id="{610F6758-F2DB-B443-95D7-AC2CE5909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C29B00-44BC-D24F-B4E1-DC195CF3BC86}"/>
              </a:ext>
            </a:extLst>
          </p:cNvPr>
          <p:cNvSpPr>
            <a:spLocks noGrp="1"/>
          </p:cNvSpPr>
          <p:nvPr>
            <p:ph type="sldNum" sz="quarter" idx="12"/>
          </p:nvPr>
        </p:nvSpPr>
        <p:spPr/>
        <p:txBody>
          <a:bodyPr/>
          <a:lstStyle/>
          <a:p>
            <a:fld id="{B21D5C3E-84C4-9E45-816F-6FE4ED7201BE}" type="slidenum">
              <a:rPr lang="en-US" smtClean="0"/>
              <a:t>‹#›</a:t>
            </a:fld>
            <a:endParaRPr lang="en-US"/>
          </a:p>
        </p:txBody>
      </p:sp>
    </p:spTree>
    <p:extLst>
      <p:ext uri="{BB962C8B-B14F-4D97-AF65-F5344CB8AC3E}">
        <p14:creationId xmlns:p14="http://schemas.microsoft.com/office/powerpoint/2010/main" val="3605607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39E2B1-E9DE-C744-AAB1-B31BA2D2A8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7177A-2B8E-8448-B953-4BBA6AF94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9C630-D74D-8E42-8D12-10DB08BDDF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6C9E6-3CC5-9340-A77F-F1ED9C40991F}" type="datetimeFigureOut">
              <a:rPr lang="en-US" smtClean="0"/>
              <a:t>1/12/2023</a:t>
            </a:fld>
            <a:endParaRPr lang="en-US"/>
          </a:p>
        </p:txBody>
      </p:sp>
      <p:sp>
        <p:nvSpPr>
          <p:cNvPr id="5" name="Footer Placeholder 4">
            <a:extLst>
              <a:ext uri="{FF2B5EF4-FFF2-40B4-BE49-F238E27FC236}">
                <a16:creationId xmlns:a16="http://schemas.microsoft.com/office/drawing/2014/main" id="{A6053E6F-B89B-AE42-A155-CFFEB3A33D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1FA1A4-6A46-C149-A4D5-900EE4583D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D5C3E-84C4-9E45-816F-6FE4ED7201BE}" type="slidenum">
              <a:rPr lang="en-US" smtClean="0"/>
              <a:t>‹#›</a:t>
            </a:fld>
            <a:endParaRPr lang="en-US"/>
          </a:p>
        </p:txBody>
      </p:sp>
    </p:spTree>
    <p:extLst>
      <p:ext uri="{BB962C8B-B14F-4D97-AF65-F5344CB8AC3E}">
        <p14:creationId xmlns:p14="http://schemas.microsoft.com/office/powerpoint/2010/main" val="330551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about:blank"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ideo" Target="about:blank"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hyperlink" Target="about:blank"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6000"/>
          </a:stretch>
        </a:blipFill>
        <a:effectLst/>
      </p:bgPr>
    </p:bg>
    <p:spTree>
      <p:nvGrpSpPr>
        <p:cNvPr id="1" name=""/>
        <p:cNvGrpSpPr/>
        <p:nvPr/>
      </p:nvGrpSpPr>
      <p:grpSpPr>
        <a:xfrm>
          <a:off x="0" y="0"/>
          <a:ext cx="0" cy="0"/>
          <a:chOff x="0" y="0"/>
          <a:chExt cx="0" cy="0"/>
        </a:xfrm>
      </p:grpSpPr>
      <p:sp>
        <p:nvSpPr>
          <p:cNvPr id="14" name="Rectangle 13"/>
          <p:cNvSpPr/>
          <p:nvPr/>
        </p:nvSpPr>
        <p:spPr>
          <a:xfrm>
            <a:off x="0" y="5707118"/>
            <a:ext cx="12192000" cy="116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7D1118E-6BAA-B04C-BC19-79A77293C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10" y="6013096"/>
            <a:ext cx="1982508" cy="525595"/>
          </a:xfrm>
          <a:prstGeom prst="rect">
            <a:avLst/>
          </a:prstGeom>
        </p:spPr>
      </p:pic>
      <p:pic>
        <p:nvPicPr>
          <p:cNvPr id="8" name="Picture 7">
            <a:extLst>
              <a:ext uri="{FF2B5EF4-FFF2-40B4-BE49-F238E27FC236}">
                <a16:creationId xmlns:a16="http://schemas.microsoft.com/office/drawing/2014/main" id="{4ED5D443-81DC-864E-A578-258EE7EB9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3003" y="5889063"/>
            <a:ext cx="2903600" cy="731413"/>
          </a:xfrm>
          <a:prstGeom prst="rect">
            <a:avLst/>
          </a:prstGeom>
        </p:spPr>
      </p:pic>
      <p:pic>
        <p:nvPicPr>
          <p:cNvPr id="9" name="Picture 8">
            <a:extLst>
              <a:ext uri="{FF2B5EF4-FFF2-40B4-BE49-F238E27FC236}">
                <a16:creationId xmlns:a16="http://schemas.microsoft.com/office/drawing/2014/main" id="{200C5471-9988-B243-9B77-2FE765587D30}"/>
              </a:ext>
            </a:extLst>
          </p:cNvPr>
          <p:cNvPicPr>
            <a:picLocks noChangeAspect="1"/>
          </p:cNvPicPr>
          <p:nvPr/>
        </p:nvPicPr>
        <p:blipFill>
          <a:blip r:embed="rId5"/>
          <a:stretch>
            <a:fillRect/>
          </a:stretch>
        </p:blipFill>
        <p:spPr>
          <a:xfrm>
            <a:off x="5240618" y="5845591"/>
            <a:ext cx="1111907" cy="926590"/>
          </a:xfrm>
          <a:prstGeom prst="rect">
            <a:avLst/>
          </a:prstGeom>
        </p:spPr>
      </p:pic>
      <p:pic>
        <p:nvPicPr>
          <p:cNvPr id="10" name="Picture 4" descr="USHCC Logo">
            <a:extLst>
              <a:ext uri="{FF2B5EF4-FFF2-40B4-BE49-F238E27FC236}">
                <a16:creationId xmlns:a16="http://schemas.microsoft.com/office/drawing/2014/main" id="{72A6C881-73D4-C545-B7F9-EB6C4C940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615" y="6132556"/>
            <a:ext cx="1609626" cy="3746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396CB3B-3769-1346-BA43-A2C1AF062D57}"/>
              </a:ext>
            </a:extLst>
          </p:cNvPr>
          <p:cNvPicPr>
            <a:picLocks noChangeAspect="1"/>
          </p:cNvPicPr>
          <p:nvPr/>
        </p:nvPicPr>
        <p:blipFill>
          <a:blip r:embed="rId7"/>
          <a:stretch>
            <a:fillRect/>
          </a:stretch>
        </p:blipFill>
        <p:spPr>
          <a:xfrm>
            <a:off x="7329907" y="5822899"/>
            <a:ext cx="716812" cy="893728"/>
          </a:xfrm>
          <a:prstGeom prst="rect">
            <a:avLst/>
          </a:prstGeom>
        </p:spPr>
      </p:pic>
    </p:spTree>
    <p:extLst>
      <p:ext uri="{BB962C8B-B14F-4D97-AF65-F5344CB8AC3E}">
        <p14:creationId xmlns:p14="http://schemas.microsoft.com/office/powerpoint/2010/main" val="1646077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36547"/>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30C6CB4C-B5E1-4756-815D-BC6EC8E787FB}"/>
              </a:ext>
            </a:extLst>
          </p:cNvPr>
          <p:cNvSpPr txBox="1">
            <a:spLocks/>
          </p:cNvSpPr>
          <p:nvPr/>
        </p:nvSpPr>
        <p:spPr>
          <a:xfrm>
            <a:off x="62221" y="69980"/>
            <a:ext cx="2484976" cy="584775"/>
          </a:xfrm>
          <a:prstGeom prst="rect">
            <a:avLst/>
          </a:prstGeom>
          <a:noFill/>
        </p:spPr>
        <p:txBody>
          <a:bodyPr wrap="none" lIns="91440" tIns="45720" rIns="91440" bIns="45720">
            <a:spAutoFit/>
          </a:bodyPr>
          <a:lstStyle>
            <a:defPPr>
              <a:defRPr lang="en-US"/>
            </a:defPPr>
            <a:lvl1pPr>
              <a:defRPr sz="3200" b="1" cap="none" spc="0">
                <a:ln w="0"/>
                <a:effectLst>
                  <a:outerShdw blurRad="38100" dist="19050" dir="2700000" algn="tl" rotWithShape="0">
                    <a:schemeClr val="dk1">
                      <a:alpha val="40000"/>
                    </a:schemeClr>
                  </a:outerShdw>
                </a:effectLst>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rPr>
              <a:t>Newsletters</a:t>
            </a:r>
            <a:endParaRPr kumimoji="0" lang="ru-RU"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endParaRPr>
          </a:p>
        </p:txBody>
      </p:sp>
      <p:sp>
        <p:nvSpPr>
          <p:cNvPr id="2" name="Rectangle 1">
            <a:extLst>
              <a:ext uri="{FF2B5EF4-FFF2-40B4-BE49-F238E27FC236}">
                <a16:creationId xmlns:a16="http://schemas.microsoft.com/office/drawing/2014/main" id="{0B91E1C2-3AE2-CA40-85B3-F7E971F61706}"/>
              </a:ext>
            </a:extLst>
          </p:cNvPr>
          <p:cNvSpPr/>
          <p:nvPr/>
        </p:nvSpPr>
        <p:spPr>
          <a:xfrm>
            <a:off x="3035278" y="292232"/>
            <a:ext cx="4040732"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These newsletter </a:t>
            </a:r>
            <a:r>
              <a:rPr lang="en-US" sz="1400" dirty="0">
                <a:solidFill>
                  <a:prstClr val="black"/>
                </a:solidFill>
                <a:latin typeface="Calibri" panose="020F0502020204030204"/>
              </a:rPr>
              <a:t>are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sent </a:t>
            </a:r>
            <a:r>
              <a:rPr lang="en-US" sz="1400" dirty="0">
                <a:solidFill>
                  <a:prstClr val="black"/>
                </a:solidFill>
                <a:latin typeface="Calibri" panose="020F0502020204030204"/>
              </a:rPr>
              <a:t>often depending 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the week, client traffic and or activity with current events and it is published every day on social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networks. The writing team focuses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creating engagement with the user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Act with linking to </a:t>
            </a:r>
            <a:r>
              <a:rPr lang="en-US" sz="1400" dirty="0">
                <a:solidFill>
                  <a:prstClr val="black"/>
                </a:solidFill>
                <a:latin typeface="Calibri" panose="020F0502020204030204"/>
              </a:rPr>
              <a:t>specific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categories.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article does not necessarily have to be Insurance (These are 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but in some we can find a way to integrate some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paragraph related to </a:t>
            </a:r>
            <a:r>
              <a:rPr lang="en-US" sz="1400" dirty="0">
                <a:solidFill>
                  <a:prstClr val="black"/>
                </a:solidFill>
                <a:latin typeface="Calibri" panose="020F0502020204030204"/>
              </a:rPr>
              <a:t>various client vertical(s)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Example: An article of tips to paint your house. We introduce; that if you need better coverage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your home and be in good hands, look for the best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insurance in your city.</a:t>
            </a:r>
          </a:p>
        </p:txBody>
      </p:sp>
      <p:pic>
        <p:nvPicPr>
          <p:cNvPr id="7" name="Picture 6">
            <a:extLst>
              <a:ext uri="{FF2B5EF4-FFF2-40B4-BE49-F238E27FC236}">
                <a16:creationId xmlns:a16="http://schemas.microsoft.com/office/drawing/2014/main" id="{50154987-AC1E-404A-A877-07FC0E19AF1B}"/>
              </a:ext>
            </a:extLst>
          </p:cNvPr>
          <p:cNvPicPr>
            <a:picLocks noChangeAspect="1"/>
          </p:cNvPicPr>
          <p:nvPr/>
        </p:nvPicPr>
        <p:blipFill>
          <a:blip r:embed="rId2"/>
          <a:stretch>
            <a:fillRect/>
          </a:stretch>
        </p:blipFill>
        <p:spPr>
          <a:xfrm>
            <a:off x="21561" y="1001153"/>
            <a:ext cx="2951496" cy="5187873"/>
          </a:xfrm>
          <a:prstGeom prst="rect">
            <a:avLst/>
          </a:prstGeom>
        </p:spPr>
      </p:pic>
      <p:cxnSp>
        <p:nvCxnSpPr>
          <p:cNvPr id="14" name="Straight Arrow Connector 13">
            <a:extLst>
              <a:ext uri="{FF2B5EF4-FFF2-40B4-BE49-F238E27FC236}">
                <a16:creationId xmlns:a16="http://schemas.microsoft.com/office/drawing/2014/main" id="{94591C28-2692-C94F-A5E4-7DFB7FAD1902}"/>
              </a:ext>
            </a:extLst>
          </p:cNvPr>
          <p:cNvCxnSpPr>
            <a:cxnSpLocks/>
          </p:cNvCxnSpPr>
          <p:nvPr/>
        </p:nvCxnSpPr>
        <p:spPr>
          <a:xfrm>
            <a:off x="2860757" y="4409538"/>
            <a:ext cx="424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CFA9D36-E812-7947-91E4-5159D886CA47}"/>
              </a:ext>
            </a:extLst>
          </p:cNvPr>
          <p:cNvSpPr/>
          <p:nvPr/>
        </p:nvSpPr>
        <p:spPr>
          <a:xfrm>
            <a:off x="3284942" y="4259114"/>
            <a:ext cx="348794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Example: n</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ew’s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related to auto insurance.</a:t>
            </a:r>
          </a:p>
        </p:txBody>
      </p:sp>
      <p:pic>
        <p:nvPicPr>
          <p:cNvPr id="16" name="Picture 15">
            <a:extLst>
              <a:ext uri="{FF2B5EF4-FFF2-40B4-BE49-F238E27FC236}">
                <a16:creationId xmlns:a16="http://schemas.microsoft.com/office/drawing/2014/main" id="{561F4E5B-0A2F-314E-9C93-88E274020F4D}"/>
              </a:ext>
            </a:extLst>
          </p:cNvPr>
          <p:cNvPicPr>
            <a:picLocks noChangeAspect="1"/>
          </p:cNvPicPr>
          <p:nvPr/>
        </p:nvPicPr>
        <p:blipFill>
          <a:blip r:embed="rId3"/>
          <a:stretch>
            <a:fillRect/>
          </a:stretch>
        </p:blipFill>
        <p:spPr>
          <a:xfrm>
            <a:off x="7076010" y="0"/>
            <a:ext cx="5115990" cy="6858000"/>
          </a:xfrm>
          <a:prstGeom prst="rect">
            <a:avLst/>
          </a:prstGeom>
        </p:spPr>
      </p:pic>
      <p:sp>
        <p:nvSpPr>
          <p:cNvPr id="18" name="Rectangle 17">
            <a:extLst>
              <a:ext uri="{FF2B5EF4-FFF2-40B4-BE49-F238E27FC236}">
                <a16:creationId xmlns:a16="http://schemas.microsoft.com/office/drawing/2014/main" id="{542E41D9-2E82-EF4A-B797-F462BA1AE250}"/>
              </a:ext>
            </a:extLst>
          </p:cNvPr>
          <p:cNvSpPr/>
          <p:nvPr/>
        </p:nvSpPr>
        <p:spPr>
          <a:xfrm>
            <a:off x="2930943" y="4553595"/>
            <a:ext cx="409022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Blogs related to insurance. With backlinks to different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insurance categories. (Inside Listas Locales)</a:t>
            </a:r>
          </a:p>
        </p:txBody>
      </p:sp>
      <p:cxnSp>
        <p:nvCxnSpPr>
          <p:cNvPr id="19" name="Straight Arrow Connector 18">
            <a:extLst>
              <a:ext uri="{FF2B5EF4-FFF2-40B4-BE49-F238E27FC236}">
                <a16:creationId xmlns:a16="http://schemas.microsoft.com/office/drawing/2014/main" id="{77E4C769-E2ED-CD48-99CD-3F9017F4DDFC}"/>
              </a:ext>
            </a:extLst>
          </p:cNvPr>
          <p:cNvCxnSpPr>
            <a:cxnSpLocks/>
          </p:cNvCxnSpPr>
          <p:nvPr/>
        </p:nvCxnSpPr>
        <p:spPr>
          <a:xfrm flipH="1">
            <a:off x="7763308" y="4402293"/>
            <a:ext cx="60387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CAA16FD-166F-7844-ADBE-6D188591F34F}"/>
              </a:ext>
            </a:extLst>
          </p:cNvPr>
          <p:cNvSpPr/>
          <p:nvPr/>
        </p:nvSpPr>
        <p:spPr>
          <a:xfrm>
            <a:off x="7450700" y="4248404"/>
            <a:ext cx="35458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a:t>
            </a:r>
          </a:p>
        </p:txBody>
      </p:sp>
      <p:cxnSp>
        <p:nvCxnSpPr>
          <p:cNvPr id="23" name="Straight Arrow Connector 22">
            <a:extLst>
              <a:ext uri="{FF2B5EF4-FFF2-40B4-BE49-F238E27FC236}">
                <a16:creationId xmlns:a16="http://schemas.microsoft.com/office/drawing/2014/main" id="{77B1B2BE-5E8E-DC46-81BA-365FF8270B1F}"/>
              </a:ext>
            </a:extLst>
          </p:cNvPr>
          <p:cNvCxnSpPr>
            <a:cxnSpLocks/>
          </p:cNvCxnSpPr>
          <p:nvPr/>
        </p:nvCxnSpPr>
        <p:spPr>
          <a:xfrm>
            <a:off x="8161340" y="3532901"/>
            <a:ext cx="41169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5D6E025-16B6-BE46-A587-018ED5330E51}"/>
              </a:ext>
            </a:extLst>
          </p:cNvPr>
          <p:cNvCxnSpPr>
            <a:cxnSpLocks/>
          </p:cNvCxnSpPr>
          <p:nvPr/>
        </p:nvCxnSpPr>
        <p:spPr>
          <a:xfrm flipH="1">
            <a:off x="6834232" y="5281033"/>
            <a:ext cx="11101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A8800A1-2A2D-0947-9B00-4AB83966DD94}"/>
              </a:ext>
            </a:extLst>
          </p:cNvPr>
          <p:cNvSpPr/>
          <p:nvPr/>
        </p:nvSpPr>
        <p:spPr>
          <a:xfrm>
            <a:off x="5772163" y="5118737"/>
            <a:ext cx="100072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Call to action</a:t>
            </a:r>
          </a:p>
        </p:txBody>
      </p:sp>
      <p:cxnSp>
        <p:nvCxnSpPr>
          <p:cNvPr id="28" name="Straight Arrow Connector 27">
            <a:extLst>
              <a:ext uri="{FF2B5EF4-FFF2-40B4-BE49-F238E27FC236}">
                <a16:creationId xmlns:a16="http://schemas.microsoft.com/office/drawing/2014/main" id="{8108F050-5770-B84E-BF2B-45ECF5F32A80}"/>
              </a:ext>
            </a:extLst>
          </p:cNvPr>
          <p:cNvCxnSpPr>
            <a:cxnSpLocks/>
          </p:cNvCxnSpPr>
          <p:nvPr/>
        </p:nvCxnSpPr>
        <p:spPr>
          <a:xfrm flipH="1">
            <a:off x="6984530" y="6674257"/>
            <a:ext cx="60387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6AF59BC-3B83-E14C-A26A-A4F0F57954DE}"/>
              </a:ext>
            </a:extLst>
          </p:cNvPr>
          <p:cNvSpPr/>
          <p:nvPr/>
        </p:nvSpPr>
        <p:spPr>
          <a:xfrm>
            <a:off x="4612768" y="6495201"/>
            <a:ext cx="207819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Backlink to insurance category</a:t>
            </a:r>
          </a:p>
        </p:txBody>
      </p:sp>
      <p:sp>
        <p:nvSpPr>
          <p:cNvPr id="31" name="Rectangle 30">
            <a:extLst>
              <a:ext uri="{FF2B5EF4-FFF2-40B4-BE49-F238E27FC236}">
                <a16:creationId xmlns:a16="http://schemas.microsoft.com/office/drawing/2014/main" id="{5E64EBCC-0A2A-3A4D-87D6-BFEC90B403C3}"/>
              </a:ext>
            </a:extLst>
          </p:cNvPr>
          <p:cNvSpPr/>
          <p:nvPr/>
        </p:nvSpPr>
        <p:spPr>
          <a:xfrm>
            <a:off x="8573032" y="3379012"/>
            <a:ext cx="207819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Backlink to insurance category</a:t>
            </a:r>
          </a:p>
        </p:txBody>
      </p:sp>
      <p:cxnSp>
        <p:nvCxnSpPr>
          <p:cNvPr id="32" name="Straight Arrow Connector 31">
            <a:extLst>
              <a:ext uri="{FF2B5EF4-FFF2-40B4-BE49-F238E27FC236}">
                <a16:creationId xmlns:a16="http://schemas.microsoft.com/office/drawing/2014/main" id="{C685E359-54F3-114C-ABD7-291144CF3522}"/>
              </a:ext>
            </a:extLst>
          </p:cNvPr>
          <p:cNvCxnSpPr>
            <a:cxnSpLocks/>
          </p:cNvCxnSpPr>
          <p:nvPr/>
        </p:nvCxnSpPr>
        <p:spPr>
          <a:xfrm flipH="1">
            <a:off x="6834232" y="5974398"/>
            <a:ext cx="1877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9F9952F-A404-624E-90AC-BCB01A1E0BCE}"/>
              </a:ext>
            </a:extLst>
          </p:cNvPr>
          <p:cNvSpPr/>
          <p:nvPr/>
        </p:nvSpPr>
        <p:spPr>
          <a:xfrm>
            <a:off x="5702804" y="5835898"/>
            <a:ext cx="100072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Call to action</a:t>
            </a:r>
          </a:p>
        </p:txBody>
      </p:sp>
    </p:spTree>
    <p:extLst>
      <p:ext uri="{BB962C8B-B14F-4D97-AF65-F5344CB8AC3E}">
        <p14:creationId xmlns:p14="http://schemas.microsoft.com/office/powerpoint/2010/main" val="1100447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8000" b="-8000"/>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C6CB4C-B5E1-4756-815D-BC6EC8E787FB}"/>
              </a:ext>
            </a:extLst>
          </p:cNvPr>
          <p:cNvSpPr txBox="1">
            <a:spLocks/>
          </p:cNvSpPr>
          <p:nvPr/>
        </p:nvSpPr>
        <p:spPr>
          <a:xfrm>
            <a:off x="70382" y="1504681"/>
            <a:ext cx="4273991" cy="2585323"/>
          </a:xfrm>
          <a:prstGeom prst="rect">
            <a:avLst/>
          </a:prstGeom>
          <a:noFill/>
        </p:spPr>
        <p:txBody>
          <a:bodyPr wrap="none" lIns="91440" tIns="45720" rIns="91440" bIns="45720">
            <a:spAutoFit/>
          </a:bodyPr>
          <a:lstStyle>
            <a:defPPr>
              <a:defRPr lang="en-US"/>
            </a:defPPr>
            <a:lvl1pPr>
              <a:defRPr sz="3200" b="1" cap="none" spc="0">
                <a:ln w="0"/>
                <a:effectLst>
                  <a:outerShdw blurRad="38100" dist="19050" dir="2700000" algn="tl" rotWithShape="0">
                    <a:schemeClr val="dk1">
                      <a:alpha val="40000"/>
                    </a:schemeClr>
                  </a:outerShdw>
                </a:effectLst>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rPr>
              <a:t>Gracias!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rPr>
              <a:t>From the entire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charset="0"/>
                <a:cs typeface="Arial" charset="0"/>
              </a:rPr>
              <a:t>Listas</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rPr>
              <a:t> Locales Team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183" y="656530"/>
            <a:ext cx="7230266" cy="4085199"/>
          </a:xfrm>
          <a:prstGeom prst="rect">
            <a:avLst/>
          </a:prstGeom>
        </p:spPr>
      </p:pic>
      <p:sp>
        <p:nvSpPr>
          <p:cNvPr id="2" name="TextBox 1">
            <a:extLst>
              <a:ext uri="{FF2B5EF4-FFF2-40B4-BE49-F238E27FC236}">
                <a16:creationId xmlns:a16="http://schemas.microsoft.com/office/drawing/2014/main" id="{9259D2DB-C51E-D342-9D95-5C182924BB01}"/>
              </a:ext>
            </a:extLst>
          </p:cNvPr>
          <p:cNvSpPr txBox="1"/>
          <p:nvPr/>
        </p:nvSpPr>
        <p:spPr>
          <a:xfrm>
            <a:off x="994192" y="3312938"/>
            <a:ext cx="3015056" cy="2369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LSA Pub # 0840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Rates also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Localogy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Rates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0" y="5600513"/>
            <a:ext cx="12192000" cy="949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71A9EE8-488D-1B41-8CAE-2EC34F862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43" y="5816361"/>
            <a:ext cx="1814582" cy="481075"/>
          </a:xfrm>
          <a:prstGeom prst="rect">
            <a:avLst/>
          </a:prstGeom>
        </p:spPr>
      </p:pic>
      <p:pic>
        <p:nvPicPr>
          <p:cNvPr id="18" name="Picture 17">
            <a:extLst>
              <a:ext uri="{FF2B5EF4-FFF2-40B4-BE49-F238E27FC236}">
                <a16:creationId xmlns:a16="http://schemas.microsoft.com/office/drawing/2014/main" id="{262F994A-BB5F-BC47-B15F-0A6AF4E67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2636" y="5668196"/>
            <a:ext cx="2657656" cy="669460"/>
          </a:xfrm>
          <a:prstGeom prst="rect">
            <a:avLst/>
          </a:prstGeom>
        </p:spPr>
      </p:pic>
      <p:pic>
        <p:nvPicPr>
          <p:cNvPr id="20" name="Picture 19">
            <a:extLst>
              <a:ext uri="{FF2B5EF4-FFF2-40B4-BE49-F238E27FC236}">
                <a16:creationId xmlns:a16="http://schemas.microsoft.com/office/drawing/2014/main" id="{ADE23EB9-86D8-3841-88B5-20EFE672DCF9}"/>
              </a:ext>
            </a:extLst>
          </p:cNvPr>
          <p:cNvPicPr>
            <a:picLocks noChangeAspect="1"/>
          </p:cNvPicPr>
          <p:nvPr/>
        </p:nvPicPr>
        <p:blipFill>
          <a:blip r:embed="rId6"/>
          <a:stretch>
            <a:fillRect/>
          </a:stretch>
        </p:blipFill>
        <p:spPr>
          <a:xfrm>
            <a:off x="5390251" y="5682820"/>
            <a:ext cx="1017725" cy="848105"/>
          </a:xfrm>
          <a:prstGeom prst="rect">
            <a:avLst/>
          </a:prstGeom>
        </p:spPr>
      </p:pic>
      <p:pic>
        <p:nvPicPr>
          <p:cNvPr id="21" name="Picture 4" descr="USHCC Logo">
            <a:extLst>
              <a:ext uri="{FF2B5EF4-FFF2-40B4-BE49-F238E27FC236}">
                <a16:creationId xmlns:a16="http://schemas.microsoft.com/office/drawing/2014/main" id="{E0EF6F34-8497-224F-AE74-0E07BF79A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7248" y="5923035"/>
            <a:ext cx="1473287" cy="3429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C3B25FC-7EF2-8549-BE92-6F876ED6E3D3}"/>
              </a:ext>
            </a:extLst>
          </p:cNvPr>
          <p:cNvPicPr>
            <a:picLocks noChangeAspect="1"/>
          </p:cNvPicPr>
          <p:nvPr/>
        </p:nvPicPr>
        <p:blipFill>
          <a:blip r:embed="rId8"/>
          <a:stretch>
            <a:fillRect/>
          </a:stretch>
        </p:blipFill>
        <p:spPr>
          <a:xfrm>
            <a:off x="7479540" y="5657346"/>
            <a:ext cx="656095" cy="818026"/>
          </a:xfrm>
          <a:prstGeom prst="rect">
            <a:avLst/>
          </a:prstGeom>
        </p:spPr>
      </p:pic>
      <p:sp>
        <p:nvSpPr>
          <p:cNvPr id="12" name="Rectangle 11"/>
          <p:cNvSpPr/>
          <p:nvPr/>
        </p:nvSpPr>
        <p:spPr>
          <a:xfrm>
            <a:off x="8999694" y="6224390"/>
            <a:ext cx="929030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altLang="en-US" sz="1400" b="1" i="0" u="none" strike="noStrike" kern="1200" cap="none" spc="0" normalizeH="0" baseline="0" noProof="0" dirty="0">
                <a:ln>
                  <a:noFill/>
                </a:ln>
                <a:solidFill>
                  <a:srgbClr val="5B9BD5">
                    <a:lumMod val="75000"/>
                  </a:srgbClr>
                </a:solidFill>
                <a:effectLst/>
                <a:uLnTx/>
                <a:uFillTx/>
                <a:latin typeface="Arial" charset="0"/>
                <a:ea typeface="+mn-ea"/>
                <a:cs typeface="+mn-cs"/>
                <a:sym typeface="Arial" charset="0"/>
              </a:rPr>
              <a:t>Visit</a:t>
            </a:r>
            <a:r>
              <a:rPr kumimoji="0" lang="en-US" altLang="en-US" sz="1400" b="1" i="0" u="none" strike="noStrike" kern="1200" cap="none" spc="0" normalizeH="0" baseline="0" noProof="0" dirty="0">
                <a:ln>
                  <a:noFill/>
                </a:ln>
                <a:solidFill>
                  <a:srgbClr val="FFFFFF"/>
                </a:solidFill>
                <a:effectLst/>
                <a:uLnTx/>
                <a:uFillTx/>
                <a:latin typeface="Arial" charset="0"/>
                <a:ea typeface="+mn-ea"/>
                <a:cs typeface="+mn-cs"/>
                <a:sym typeface="Arial" charset="0"/>
              </a:rPr>
              <a:t> </a:t>
            </a:r>
            <a:r>
              <a:rPr kumimoji="0" lang="en-US" altLang="en-US" sz="1400" b="1" i="0" u="none" strike="noStrike" kern="1200" cap="none" spc="0" normalizeH="0" baseline="0" noProof="0" dirty="0">
                <a:ln>
                  <a:noFill/>
                </a:ln>
                <a:solidFill>
                  <a:prstClr val="black"/>
                </a:solidFill>
                <a:effectLst/>
                <a:uLnTx/>
                <a:uFillTx/>
                <a:latin typeface="Arial" charset="0"/>
                <a:ea typeface="+mn-ea"/>
                <a:cs typeface="+mn-cs"/>
                <a:sym typeface="Arial" charset="0"/>
                <a:hlinkClick r:id="rId9"/>
              </a:rPr>
              <a:t>www.listaslocales.com</a:t>
            </a:r>
            <a:r>
              <a:rPr kumimoji="0" lang="en-US" altLang="en-US" sz="1400" b="1" i="0" u="none" strike="noStrike" kern="1200" cap="none" spc="0" normalizeH="0" baseline="0" noProof="0" dirty="0">
                <a:ln>
                  <a:noFill/>
                </a:ln>
                <a:solidFill>
                  <a:prstClr val="black"/>
                </a:solidFill>
                <a:effectLst/>
                <a:uLnTx/>
                <a:uFillTx/>
                <a:latin typeface="Arial" charset="0"/>
                <a:ea typeface="+mn-ea"/>
                <a:cs typeface="+mn-cs"/>
                <a:sym typeface="Arial" charset="0"/>
              </a:rPr>
              <a:t> </a:t>
            </a:r>
            <a:endParaRPr kumimoji="0" lang="en-US" altLang="en-US" sz="1400" b="1" i="0" u="none" strike="noStrike" kern="1200" cap="none" spc="0" normalizeH="0" baseline="0" noProof="0" dirty="0">
              <a:ln>
                <a:noFill/>
              </a:ln>
              <a:solidFill>
                <a:srgbClr val="5B9BD5">
                  <a:lumMod val="75000"/>
                </a:srgbClr>
              </a:solidFill>
              <a:effectLst/>
              <a:uLnTx/>
              <a:uFillTx/>
              <a:latin typeface="Arial" charset="0"/>
              <a:ea typeface="+mn-ea"/>
              <a:cs typeface="+mn-cs"/>
              <a:sym typeface="Arial" charset="0"/>
            </a:endParaRPr>
          </a:p>
        </p:txBody>
      </p:sp>
    </p:spTree>
    <p:extLst>
      <p:ext uri="{BB962C8B-B14F-4D97-AF65-F5344CB8AC3E}">
        <p14:creationId xmlns:p14="http://schemas.microsoft.com/office/powerpoint/2010/main" val="3211834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41"/>
            <a:ext cx="12192000" cy="995549"/>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dirty="0">
              <a:ln w="0"/>
              <a:solidFill>
                <a:prstClr val="black"/>
              </a:solidFill>
              <a:effectLst>
                <a:outerShdw blurRad="38100" dist="19050" dir="2700000" algn="tl" rotWithShape="0">
                  <a:prstClr val="black">
                    <a:alpha val="40000"/>
                  </a:prstClr>
                </a:outerShdw>
              </a:effectLst>
              <a:latin typeface="Arial" charset="0"/>
              <a:cs typeface="Arial" charset="0"/>
            </a:endParaRPr>
          </a:p>
        </p:txBody>
      </p:sp>
      <p:sp>
        <p:nvSpPr>
          <p:cNvPr id="3" name="TextBox 2">
            <a:extLst>
              <a:ext uri="{FF2B5EF4-FFF2-40B4-BE49-F238E27FC236}">
                <a16:creationId xmlns:a16="http://schemas.microsoft.com/office/drawing/2014/main" id="{43384980-017F-49F6-B358-40DB482A1F13}"/>
              </a:ext>
            </a:extLst>
          </p:cNvPr>
          <p:cNvSpPr txBox="1"/>
          <p:nvPr/>
        </p:nvSpPr>
        <p:spPr>
          <a:xfrm>
            <a:off x="124796" y="872291"/>
            <a:ext cx="7391740" cy="4247317"/>
          </a:xfrm>
          <a:prstGeom prst="rect">
            <a:avLst/>
          </a:prstGeom>
          <a:noFill/>
        </p:spPr>
        <p:txBody>
          <a:bodyPr wrap="square" rtlCol="0">
            <a:spAutoFit/>
          </a:bodyPr>
          <a:lstStyle/>
          <a:p>
            <a:pPr algn="just"/>
            <a:endParaRPr lang="en-US" dirty="0">
              <a:solidFill>
                <a:prstClr val="black"/>
              </a:solidFill>
              <a:latin typeface="Calibri" panose="020F0502020204030204"/>
            </a:endParaRPr>
          </a:p>
          <a:p>
            <a:pPr algn="just"/>
            <a:r>
              <a:rPr lang="en-US" dirty="0">
                <a:solidFill>
                  <a:prstClr val="black"/>
                </a:solidFill>
                <a:latin typeface="Calibri" panose="020F0502020204030204"/>
              </a:rPr>
              <a:t>To insure maximum traffic to any given website and or client’s Hispanic campaign. With </a:t>
            </a:r>
            <a:r>
              <a:rPr lang="en-US" dirty="0">
                <a:solidFill>
                  <a:srgbClr val="0070C0"/>
                </a:solidFill>
                <a:latin typeface="Calibri" panose="020F0502020204030204"/>
                <a:hlinkClick r:id="rId2">
                  <a:extLst>
                    <a:ext uri="{A12FA001-AC4F-418D-AE19-62706E023703}">
                      <ahyp:hlinkClr xmlns:ahyp="http://schemas.microsoft.com/office/drawing/2018/hyperlinkcolor" val="tx"/>
                    </a:ext>
                  </a:extLst>
                </a:hlinkClick>
              </a:rPr>
              <a:t>www.listaslocales.com</a:t>
            </a:r>
            <a:r>
              <a:rPr lang="en-US" dirty="0">
                <a:solidFill>
                  <a:srgbClr val="0070C0"/>
                </a:solidFill>
                <a:latin typeface="Calibri" panose="020F0502020204030204"/>
              </a:rPr>
              <a:t> </a:t>
            </a:r>
            <a:r>
              <a:rPr lang="en-US" b="1" dirty="0">
                <a:solidFill>
                  <a:prstClr val="black"/>
                </a:solidFill>
                <a:latin typeface="Calibri" panose="020F0502020204030204"/>
              </a:rPr>
              <a:t>it is imperative to maximize the amount of positive traffic, Impressions through to conversions.</a:t>
            </a:r>
          </a:p>
          <a:p>
            <a:pPr algn="just"/>
            <a:endParaRPr lang="en-US" b="1" dirty="0">
              <a:solidFill>
                <a:prstClr val="black"/>
              </a:solidFill>
              <a:latin typeface="Calibri" panose="020F0502020204030204"/>
            </a:endParaRPr>
          </a:p>
          <a:p>
            <a:pPr algn="just"/>
            <a:r>
              <a:rPr lang="en-US" dirty="0">
                <a:solidFill>
                  <a:prstClr val="black"/>
                </a:solidFill>
                <a:latin typeface="Calibri" panose="020F0502020204030204"/>
              </a:rPr>
              <a:t>We accomplish this through a series of relevant, current, industry applicable posts.</a:t>
            </a:r>
          </a:p>
          <a:p>
            <a:pPr algn="just"/>
            <a:endParaRPr lang="en-US" dirty="0">
              <a:solidFill>
                <a:prstClr val="black"/>
              </a:solidFill>
              <a:latin typeface="Calibri" panose="020F0502020204030204"/>
            </a:endParaRPr>
          </a:p>
          <a:p>
            <a:pPr algn="just"/>
            <a:r>
              <a:rPr lang="en-US" dirty="0">
                <a:solidFill>
                  <a:prstClr val="black"/>
                </a:solidFill>
                <a:latin typeface="Calibri" panose="020F0502020204030204"/>
              </a:rPr>
              <a:t>In other words, our Blogs, newsletters, Posts our second to none. Our reach is vast. With access to over 250,000 registered users, hundreds of Hispanic FB groups with thousands of Members, Shares and likes in addition to Twitter campaigns and many others.</a:t>
            </a:r>
          </a:p>
          <a:p>
            <a:pPr algn="just"/>
            <a:endParaRPr lang="en-US" dirty="0">
              <a:solidFill>
                <a:prstClr val="black"/>
              </a:solidFill>
              <a:latin typeface="Calibri" panose="020F0502020204030204"/>
            </a:endParaRPr>
          </a:p>
          <a:p>
            <a:pPr algn="just"/>
            <a:endParaRPr lang="en-US" dirty="0"/>
          </a:p>
          <a:p>
            <a:pPr algn="just"/>
            <a:endParaRPr lang="en-US" dirty="0">
              <a:solidFill>
                <a:srgbClr val="FF0000"/>
              </a:solidFill>
              <a:latin typeface="Droid Sans"/>
            </a:endParaRPr>
          </a:p>
        </p:txBody>
      </p:sp>
      <p:sp>
        <p:nvSpPr>
          <p:cNvPr id="5" name="Rectangle 4">
            <a:extLst>
              <a:ext uri="{FF2B5EF4-FFF2-40B4-BE49-F238E27FC236}">
                <a16:creationId xmlns:a16="http://schemas.microsoft.com/office/drawing/2014/main" id="{36722F9F-FCA2-A54D-A546-F5180EB03386}"/>
              </a:ext>
            </a:extLst>
          </p:cNvPr>
          <p:cNvSpPr/>
          <p:nvPr/>
        </p:nvSpPr>
        <p:spPr>
          <a:xfrm>
            <a:off x="0" y="156628"/>
            <a:ext cx="12192000" cy="461665"/>
          </a:xfrm>
          <a:prstGeom prst="rect">
            <a:avLst/>
          </a:prstGeom>
        </p:spPr>
        <p:txBody>
          <a:bodyPr wrap="square">
            <a:spAutoFit/>
          </a:bodyPr>
          <a:lstStyle/>
          <a:p>
            <a:pPr lvl="0" algn="ctr">
              <a:defRPr/>
            </a:pPr>
            <a:r>
              <a:rPr lang="en-US" sz="2400" b="1" dirty="0">
                <a:ln w="0"/>
                <a:solidFill>
                  <a:prstClr val="black"/>
                </a:solidFill>
                <a:effectLst>
                  <a:outerShdw blurRad="38100" dist="19050" dir="2700000" algn="tl" rotWithShape="0">
                    <a:prstClr val="black">
                      <a:alpha val="40000"/>
                    </a:prstClr>
                  </a:outerShdw>
                </a:effectLst>
                <a:latin typeface="Arial" charset="0"/>
                <a:cs typeface="Arial" charset="0"/>
              </a:rPr>
              <a:t>Social Media and a Full Digital Media Campaign is Essential to Success</a:t>
            </a:r>
          </a:p>
        </p:txBody>
      </p:sp>
      <p:pic>
        <p:nvPicPr>
          <p:cNvPr id="9" name="Picture 8">
            <a:extLst>
              <a:ext uri="{FF2B5EF4-FFF2-40B4-BE49-F238E27FC236}">
                <a16:creationId xmlns:a16="http://schemas.microsoft.com/office/drawing/2014/main" id="{D42DDBEC-792C-0E42-9164-CDF70284D380}"/>
              </a:ext>
            </a:extLst>
          </p:cNvPr>
          <p:cNvPicPr>
            <a:picLocks noChangeAspect="1"/>
          </p:cNvPicPr>
          <p:nvPr/>
        </p:nvPicPr>
        <p:blipFill>
          <a:blip r:embed="rId3"/>
          <a:stretch>
            <a:fillRect/>
          </a:stretch>
        </p:blipFill>
        <p:spPr>
          <a:xfrm>
            <a:off x="7641332" y="1129898"/>
            <a:ext cx="4388121" cy="2541767"/>
          </a:xfrm>
          <a:prstGeom prst="rect">
            <a:avLst/>
          </a:prstGeom>
        </p:spPr>
      </p:pic>
      <p:sp>
        <p:nvSpPr>
          <p:cNvPr id="10" name="Rectangle 9">
            <a:extLst>
              <a:ext uri="{FF2B5EF4-FFF2-40B4-BE49-F238E27FC236}">
                <a16:creationId xmlns:a16="http://schemas.microsoft.com/office/drawing/2014/main" id="{D1F0BAA1-B300-2B42-BA3B-ABBCC9ABEF8E}"/>
              </a:ext>
            </a:extLst>
          </p:cNvPr>
          <p:cNvSpPr/>
          <p:nvPr/>
        </p:nvSpPr>
        <p:spPr>
          <a:xfrm>
            <a:off x="-15708" y="541957"/>
            <a:ext cx="12207707" cy="369332"/>
          </a:xfrm>
          <a:prstGeom prst="rect">
            <a:avLst/>
          </a:prstGeom>
        </p:spPr>
        <p:txBody>
          <a:bodyPr wrap="square">
            <a:spAutoFit/>
          </a:bodyPr>
          <a:lstStyle/>
          <a:p>
            <a:pPr algn="ctr"/>
            <a:r>
              <a:rPr lang="en-US" b="1" dirty="0">
                <a:solidFill>
                  <a:prstClr val="black"/>
                </a:solidFill>
              </a:rPr>
              <a:t>Objective of Digital Media combined with Hispanic Online Directory Platform:</a:t>
            </a:r>
          </a:p>
        </p:txBody>
      </p:sp>
      <p:sp>
        <p:nvSpPr>
          <p:cNvPr id="11" name="Rectangle 10">
            <a:extLst>
              <a:ext uri="{FF2B5EF4-FFF2-40B4-BE49-F238E27FC236}">
                <a16:creationId xmlns:a16="http://schemas.microsoft.com/office/drawing/2014/main" id="{698EDB58-7A15-2B4B-9BAA-789F27BE8D47}"/>
              </a:ext>
            </a:extLst>
          </p:cNvPr>
          <p:cNvSpPr/>
          <p:nvPr/>
        </p:nvSpPr>
        <p:spPr>
          <a:xfrm>
            <a:off x="2079432" y="5387269"/>
            <a:ext cx="9682309" cy="1200329"/>
          </a:xfrm>
          <a:prstGeom prst="rect">
            <a:avLst/>
          </a:prstGeom>
        </p:spPr>
        <p:txBody>
          <a:bodyPr wrap="square">
            <a:spAutoFit/>
          </a:bodyPr>
          <a:lstStyle/>
          <a:p>
            <a:pPr algn="ctr"/>
            <a:r>
              <a:rPr lang="en-US" b="1" dirty="0">
                <a:solidFill>
                  <a:prstClr val="black"/>
                </a:solidFill>
              </a:rPr>
              <a:t>Join us while we bring clients the results, they expect.</a:t>
            </a:r>
          </a:p>
          <a:p>
            <a:pPr algn="ctr"/>
            <a:endParaRPr lang="en-US" dirty="0">
              <a:solidFill>
                <a:prstClr val="black"/>
              </a:solidFill>
            </a:endParaRPr>
          </a:p>
          <a:p>
            <a:pPr algn="ctr"/>
            <a:r>
              <a:rPr lang="en-US" dirty="0">
                <a:solidFill>
                  <a:prstClr val="black"/>
                </a:solidFill>
              </a:rPr>
              <a:t>It is not just placing listings and display ads on the site. It’s about linking your clients' brand with the wants and needs of Hispanic consumers through the trust and integrity we have built over decades!</a:t>
            </a:r>
          </a:p>
        </p:txBody>
      </p:sp>
      <p:sp>
        <p:nvSpPr>
          <p:cNvPr id="12" name="Rectangle 11">
            <a:extLst>
              <a:ext uri="{FF2B5EF4-FFF2-40B4-BE49-F238E27FC236}">
                <a16:creationId xmlns:a16="http://schemas.microsoft.com/office/drawing/2014/main" id="{3A66846E-6709-2249-9C92-1FA820085F91}"/>
              </a:ext>
            </a:extLst>
          </p:cNvPr>
          <p:cNvSpPr/>
          <p:nvPr/>
        </p:nvSpPr>
        <p:spPr>
          <a:xfrm>
            <a:off x="2701686" y="4186940"/>
            <a:ext cx="8272584" cy="1200329"/>
          </a:xfrm>
          <a:prstGeom prst="rect">
            <a:avLst/>
          </a:prstGeom>
        </p:spPr>
        <p:txBody>
          <a:bodyPr wrap="square">
            <a:spAutoFit/>
          </a:bodyPr>
          <a:lstStyle/>
          <a:p>
            <a:pPr algn="ctr"/>
            <a:r>
              <a:rPr lang="en-US" b="1" dirty="0">
                <a:solidFill>
                  <a:srgbClr val="002060"/>
                </a:solidFill>
              </a:rPr>
              <a:t>We don’t just post. We entertain, inform and educate.</a:t>
            </a:r>
          </a:p>
          <a:p>
            <a:pPr algn="ctr"/>
            <a:endParaRPr lang="en-US" dirty="0"/>
          </a:p>
          <a:p>
            <a:pPr algn="ctr"/>
            <a:r>
              <a:rPr lang="en-US" dirty="0"/>
              <a:t>We believe </a:t>
            </a:r>
            <a:r>
              <a:rPr lang="en-US" b="1" dirty="0">
                <a:solidFill>
                  <a:srgbClr val="FF0000"/>
                </a:solidFill>
              </a:rPr>
              <a:t>“The </a:t>
            </a:r>
            <a:r>
              <a:rPr lang="en-US" b="1" dirty="0">
                <a:solidFill>
                  <a:srgbClr val="FF0000"/>
                </a:solidFill>
                <a:latin typeface="Droid Sans"/>
              </a:rPr>
              <a:t>best way to sell something - don't sell anything. Earn the awareness, respect, and trust of those who might buy." </a:t>
            </a:r>
          </a:p>
        </p:txBody>
      </p:sp>
      <p:pic>
        <p:nvPicPr>
          <p:cNvPr id="16" name="Picture 15">
            <a:extLst>
              <a:ext uri="{FF2B5EF4-FFF2-40B4-BE49-F238E27FC236}">
                <a16:creationId xmlns:a16="http://schemas.microsoft.com/office/drawing/2014/main" id="{D76CA0D8-62FB-A64A-9153-83E90C1D24BB}"/>
              </a:ext>
            </a:extLst>
          </p:cNvPr>
          <p:cNvPicPr>
            <a:picLocks noChangeAspect="1"/>
          </p:cNvPicPr>
          <p:nvPr/>
        </p:nvPicPr>
        <p:blipFill>
          <a:blip r:embed="rId4"/>
          <a:stretch>
            <a:fillRect/>
          </a:stretch>
        </p:blipFill>
        <p:spPr>
          <a:xfrm>
            <a:off x="-15708" y="4426646"/>
            <a:ext cx="3642920" cy="2428613"/>
          </a:xfrm>
          <a:prstGeom prst="rect">
            <a:avLst/>
          </a:prstGeom>
        </p:spPr>
      </p:pic>
    </p:spTree>
    <p:extLst>
      <p:ext uri="{BB962C8B-B14F-4D97-AF65-F5344CB8AC3E}">
        <p14:creationId xmlns:p14="http://schemas.microsoft.com/office/powerpoint/2010/main" val="2034873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10"/>
            <a:ext cx="12192000" cy="656890"/>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30C6CB4C-B5E1-4756-815D-BC6EC8E787FB}"/>
              </a:ext>
            </a:extLst>
          </p:cNvPr>
          <p:cNvSpPr txBox="1">
            <a:spLocks/>
          </p:cNvSpPr>
          <p:nvPr/>
        </p:nvSpPr>
        <p:spPr>
          <a:xfrm>
            <a:off x="72975" y="10935"/>
            <a:ext cx="12040467" cy="584775"/>
          </a:xfrm>
          <a:prstGeom prst="rect">
            <a:avLst/>
          </a:prstGeom>
          <a:noFill/>
        </p:spPr>
        <p:txBody>
          <a:bodyPr wrap="square" lIns="91440" tIns="45720" rIns="91440" bIns="45720">
            <a:spAutoFit/>
          </a:bodyPr>
          <a:lstStyle>
            <a:defPPr>
              <a:defRPr lang="en-US"/>
            </a:defPPr>
            <a:lvl1pPr>
              <a:defRPr sz="3200" b="1" cap="none" spc="0">
                <a:ln w="0"/>
                <a:effectLst>
                  <a:outerShdw blurRad="38100" dist="19050" dir="2700000" algn="tl" rotWithShape="0">
                    <a:schemeClr val="dk1">
                      <a:alpha val="40000"/>
                    </a:schemeClr>
                  </a:outerShdw>
                </a:effectLst>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rPr>
              <a:t> Post Social </a:t>
            </a:r>
            <a:r>
              <a:rPr kumimoji="0" lang="en-US" sz="3200" b="1" i="0" u="none" strike="noStrike" kern="1200" cap="none" spc="0" normalizeH="0" baseline="0" noProof="0" dirty="0">
                <a:ln w="0"/>
                <a:solidFill>
                  <a:prstClr val="black"/>
                </a:solidFill>
                <a:effectLst/>
                <a:uLnTx/>
                <a:uFillTx/>
                <a:latin typeface="Arial" charset="0"/>
                <a:cs typeface="Arial" charset="0"/>
              </a:rPr>
              <a:t>Engagement  Examples to follow</a:t>
            </a:r>
            <a:endParaRPr kumimoji="0" lang="ru-RU"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endParaRPr>
          </a:p>
        </p:txBody>
      </p:sp>
      <p:pic>
        <p:nvPicPr>
          <p:cNvPr id="6" name="Picture 5">
            <a:extLst>
              <a:ext uri="{FF2B5EF4-FFF2-40B4-BE49-F238E27FC236}">
                <a16:creationId xmlns:a16="http://schemas.microsoft.com/office/drawing/2014/main" id="{1875A57E-A6F2-BA46-AD0F-B4577CC05641}"/>
              </a:ext>
            </a:extLst>
          </p:cNvPr>
          <p:cNvPicPr>
            <a:picLocks noChangeAspect="1"/>
          </p:cNvPicPr>
          <p:nvPr/>
        </p:nvPicPr>
        <p:blipFill>
          <a:blip r:embed="rId2"/>
          <a:stretch>
            <a:fillRect/>
          </a:stretch>
        </p:blipFill>
        <p:spPr>
          <a:xfrm>
            <a:off x="190718" y="4366871"/>
            <a:ext cx="3822289" cy="2006702"/>
          </a:xfrm>
          <a:prstGeom prst="rect">
            <a:avLst/>
          </a:prstGeom>
        </p:spPr>
      </p:pic>
      <p:pic>
        <p:nvPicPr>
          <p:cNvPr id="16" name="Picture 15">
            <a:extLst>
              <a:ext uri="{FF2B5EF4-FFF2-40B4-BE49-F238E27FC236}">
                <a16:creationId xmlns:a16="http://schemas.microsoft.com/office/drawing/2014/main" id="{7319165F-3DAD-364D-AA63-9386DFC1D710}"/>
              </a:ext>
            </a:extLst>
          </p:cNvPr>
          <p:cNvPicPr>
            <a:picLocks noChangeAspect="1"/>
          </p:cNvPicPr>
          <p:nvPr/>
        </p:nvPicPr>
        <p:blipFill>
          <a:blip r:embed="rId3"/>
          <a:stretch>
            <a:fillRect/>
          </a:stretch>
        </p:blipFill>
        <p:spPr>
          <a:xfrm>
            <a:off x="190718" y="1916674"/>
            <a:ext cx="3822289" cy="2006702"/>
          </a:xfrm>
          <a:prstGeom prst="rect">
            <a:avLst/>
          </a:prstGeom>
        </p:spPr>
      </p:pic>
      <p:pic>
        <p:nvPicPr>
          <p:cNvPr id="5" name="Picture 4">
            <a:extLst>
              <a:ext uri="{FF2B5EF4-FFF2-40B4-BE49-F238E27FC236}">
                <a16:creationId xmlns:a16="http://schemas.microsoft.com/office/drawing/2014/main" id="{92126FB5-5B4E-8E44-B9E2-B985416284CC}"/>
              </a:ext>
            </a:extLst>
          </p:cNvPr>
          <p:cNvPicPr>
            <a:picLocks noChangeAspect="1"/>
          </p:cNvPicPr>
          <p:nvPr/>
        </p:nvPicPr>
        <p:blipFill>
          <a:blip r:embed="rId4"/>
          <a:stretch>
            <a:fillRect/>
          </a:stretch>
        </p:blipFill>
        <p:spPr>
          <a:xfrm>
            <a:off x="4360923" y="1934490"/>
            <a:ext cx="3822290" cy="2006702"/>
          </a:xfrm>
          <a:prstGeom prst="rect">
            <a:avLst/>
          </a:prstGeom>
        </p:spPr>
      </p:pic>
      <p:pic>
        <p:nvPicPr>
          <p:cNvPr id="8" name="Picture 7">
            <a:extLst>
              <a:ext uri="{FF2B5EF4-FFF2-40B4-BE49-F238E27FC236}">
                <a16:creationId xmlns:a16="http://schemas.microsoft.com/office/drawing/2014/main" id="{64D1CCDF-136C-AC47-B39A-EBE3FEA7CE9A}"/>
              </a:ext>
            </a:extLst>
          </p:cNvPr>
          <p:cNvPicPr>
            <a:picLocks noChangeAspect="1"/>
          </p:cNvPicPr>
          <p:nvPr/>
        </p:nvPicPr>
        <p:blipFill>
          <a:blip r:embed="rId5"/>
          <a:stretch>
            <a:fillRect/>
          </a:stretch>
        </p:blipFill>
        <p:spPr>
          <a:xfrm>
            <a:off x="8515786" y="1933245"/>
            <a:ext cx="3489279" cy="2006702"/>
          </a:xfrm>
          <a:prstGeom prst="rect">
            <a:avLst/>
          </a:prstGeom>
        </p:spPr>
      </p:pic>
      <p:sp>
        <p:nvSpPr>
          <p:cNvPr id="19" name="Rectangle 18">
            <a:extLst>
              <a:ext uri="{FF2B5EF4-FFF2-40B4-BE49-F238E27FC236}">
                <a16:creationId xmlns:a16="http://schemas.microsoft.com/office/drawing/2014/main" id="{F3D2B746-C32F-0140-AA57-1D71B0A9FB78}"/>
              </a:ext>
            </a:extLst>
          </p:cNvPr>
          <p:cNvSpPr/>
          <p:nvPr/>
        </p:nvSpPr>
        <p:spPr>
          <a:xfrm>
            <a:off x="9470079" y="3953147"/>
            <a:ext cx="179728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Life Insurance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0159777-A36B-7748-B74E-D60319B17FC7}"/>
              </a:ext>
            </a:extLst>
          </p:cNvPr>
          <p:cNvSpPr/>
          <p:nvPr/>
        </p:nvSpPr>
        <p:spPr>
          <a:xfrm>
            <a:off x="943784" y="3914324"/>
            <a:ext cx="1848955" cy="3816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Auto Insurance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C67F818-A10A-B246-95D0-2D82EACE6A5E}"/>
              </a:ext>
            </a:extLst>
          </p:cNvPr>
          <p:cNvSpPr/>
          <p:nvPr/>
        </p:nvSpPr>
        <p:spPr>
          <a:xfrm>
            <a:off x="5379839" y="3939947"/>
            <a:ext cx="1999165" cy="3825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Home Insurance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CEC7A1F-E42B-B04C-9044-126800D70D8A}"/>
              </a:ext>
            </a:extLst>
          </p:cNvPr>
          <p:cNvSpPr/>
          <p:nvPr/>
        </p:nvSpPr>
        <p:spPr>
          <a:xfrm>
            <a:off x="2419667" y="6393442"/>
            <a:ext cx="38524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Related category to Auto Insurance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E1E92133-4EA6-C648-919C-014FC274ADBA}"/>
              </a:ext>
            </a:extLst>
          </p:cNvPr>
          <p:cNvPicPr>
            <a:picLocks noChangeAspect="1"/>
          </p:cNvPicPr>
          <p:nvPr/>
        </p:nvPicPr>
        <p:blipFill>
          <a:blip r:embed="rId6"/>
          <a:stretch>
            <a:fillRect/>
          </a:stretch>
        </p:blipFill>
        <p:spPr>
          <a:xfrm>
            <a:off x="4384031" y="4369221"/>
            <a:ext cx="3817814" cy="2004352"/>
          </a:xfrm>
          <a:prstGeom prst="rect">
            <a:avLst/>
          </a:prstGeom>
        </p:spPr>
      </p:pic>
      <p:pic>
        <p:nvPicPr>
          <p:cNvPr id="24" name="Picture 23">
            <a:extLst>
              <a:ext uri="{FF2B5EF4-FFF2-40B4-BE49-F238E27FC236}">
                <a16:creationId xmlns:a16="http://schemas.microsoft.com/office/drawing/2014/main" id="{981DD943-C77D-6F44-AB2B-D6AC46C8E087}"/>
              </a:ext>
            </a:extLst>
          </p:cNvPr>
          <p:cNvPicPr>
            <a:picLocks noChangeAspect="1"/>
          </p:cNvPicPr>
          <p:nvPr/>
        </p:nvPicPr>
        <p:blipFill>
          <a:blip r:embed="rId7"/>
          <a:stretch>
            <a:fillRect/>
          </a:stretch>
        </p:blipFill>
        <p:spPr>
          <a:xfrm>
            <a:off x="8515786" y="4379739"/>
            <a:ext cx="3489279" cy="1991029"/>
          </a:xfrm>
          <a:prstGeom prst="rect">
            <a:avLst/>
          </a:prstGeom>
        </p:spPr>
      </p:pic>
      <p:sp>
        <p:nvSpPr>
          <p:cNvPr id="25" name="Rectangle 24">
            <a:extLst>
              <a:ext uri="{FF2B5EF4-FFF2-40B4-BE49-F238E27FC236}">
                <a16:creationId xmlns:a16="http://schemas.microsoft.com/office/drawing/2014/main" id="{95019B46-EC26-6648-B1E4-10772EE300DF}"/>
              </a:ext>
            </a:extLst>
          </p:cNvPr>
          <p:cNvSpPr/>
          <p:nvPr/>
        </p:nvSpPr>
        <p:spPr>
          <a:xfrm>
            <a:off x="9023263" y="6351379"/>
            <a:ext cx="23294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Roadside Assistance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8281843-E805-424E-8494-3AC3B0BE9DFC}"/>
              </a:ext>
            </a:extLst>
          </p:cNvPr>
          <p:cNvSpPr/>
          <p:nvPr/>
        </p:nvSpPr>
        <p:spPr>
          <a:xfrm>
            <a:off x="283421" y="725430"/>
            <a:ext cx="1172164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use our social networks to drive traffic to </a:t>
            </a:r>
            <a:r>
              <a:rPr lang="en-US" dirty="0">
                <a:solidFill>
                  <a:prstClr val="black"/>
                </a:solidFill>
                <a:latin typeface="Calibri" panose="020F0502020204030204"/>
              </a:rPr>
              <a:t>client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categories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Where your advertising appears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boost with our budget, posts in Facebook, blogs, newsletters etc... to generate more traffic in categories </a:t>
            </a:r>
            <a:r>
              <a:rPr lang="en-US" dirty="0">
                <a:solidFill>
                  <a:prstClr val="black"/>
                </a:solidFill>
                <a:latin typeface="Calibri" panose="020F0502020204030204"/>
              </a:rPr>
              <a:t>related to client vertical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We analyze the best cities and associated traffic to secure qualified leads. </a:t>
            </a:r>
          </a:p>
        </p:txBody>
      </p:sp>
    </p:spTree>
    <p:extLst>
      <p:ext uri="{BB962C8B-B14F-4D97-AF65-F5344CB8AC3E}">
        <p14:creationId xmlns:p14="http://schemas.microsoft.com/office/powerpoint/2010/main" val="940956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10"/>
            <a:ext cx="12192000" cy="1103376"/>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0C6CB4C-B5E1-4756-815D-BC6EC8E787FB}"/>
              </a:ext>
            </a:extLst>
          </p:cNvPr>
          <p:cNvSpPr txBox="1">
            <a:spLocks/>
          </p:cNvSpPr>
          <p:nvPr/>
        </p:nvSpPr>
        <p:spPr>
          <a:xfrm>
            <a:off x="106843" y="296718"/>
            <a:ext cx="11626131" cy="584775"/>
          </a:xfrm>
          <a:prstGeom prst="rect">
            <a:avLst/>
          </a:prstGeom>
          <a:noFill/>
        </p:spPr>
        <p:txBody>
          <a:bodyPr wrap="square" lIns="91440" tIns="45720" rIns="91440" bIns="45720">
            <a:spAutoFit/>
          </a:bodyPr>
          <a:lstStyle>
            <a:defPPr>
              <a:defRPr lang="en-US"/>
            </a:defPPr>
            <a:lvl1pPr>
              <a:defRPr sz="3200" b="1" cap="none" spc="0">
                <a:ln w="0"/>
                <a:effectLst>
                  <a:outerShdw blurRad="38100" dist="19050" dir="2700000" algn="tl" rotWithShape="0">
                    <a:schemeClr val="dk1">
                      <a:alpha val="40000"/>
                    </a:schemeClr>
                  </a:outerShdw>
                </a:effectLst>
                <a:latin typeface="Arial" charset="0"/>
                <a:ea typeface="Arial" charset="0"/>
                <a:cs typeface="Arial" charset="0"/>
              </a:defRPr>
            </a:lvl1pPr>
          </a:lstStyle>
          <a:p>
            <a:pPr algn="ctr"/>
            <a:r>
              <a:rPr lang="en-US" dirty="0"/>
              <a:t> Static Post Social </a:t>
            </a:r>
            <a:r>
              <a:rPr lang="en-US" dirty="0">
                <a:effectLst/>
              </a:rPr>
              <a:t>Engagement</a:t>
            </a:r>
            <a:endParaRPr lang="ru-RU" b="0" dirty="0"/>
          </a:p>
        </p:txBody>
      </p:sp>
      <p:pic>
        <p:nvPicPr>
          <p:cNvPr id="6" name="Picture 5">
            <a:extLst>
              <a:ext uri="{FF2B5EF4-FFF2-40B4-BE49-F238E27FC236}">
                <a16:creationId xmlns:a16="http://schemas.microsoft.com/office/drawing/2014/main" id="{1875A57E-A6F2-BA46-AD0F-B4577CC05641}"/>
              </a:ext>
            </a:extLst>
          </p:cNvPr>
          <p:cNvPicPr>
            <a:picLocks noChangeAspect="1"/>
          </p:cNvPicPr>
          <p:nvPr/>
        </p:nvPicPr>
        <p:blipFill>
          <a:blip r:embed="rId3"/>
          <a:stretch>
            <a:fillRect/>
          </a:stretch>
        </p:blipFill>
        <p:spPr>
          <a:xfrm>
            <a:off x="152108" y="1315541"/>
            <a:ext cx="3822289" cy="2006702"/>
          </a:xfrm>
          <a:prstGeom prst="rect">
            <a:avLst/>
          </a:prstGeom>
        </p:spPr>
      </p:pic>
      <p:pic>
        <p:nvPicPr>
          <p:cNvPr id="11" name="Picture 10">
            <a:extLst>
              <a:ext uri="{FF2B5EF4-FFF2-40B4-BE49-F238E27FC236}">
                <a16:creationId xmlns:a16="http://schemas.microsoft.com/office/drawing/2014/main" id="{9392B094-1C87-AC42-A312-FA17F01945DC}"/>
              </a:ext>
            </a:extLst>
          </p:cNvPr>
          <p:cNvPicPr>
            <a:picLocks noChangeAspect="1"/>
          </p:cNvPicPr>
          <p:nvPr/>
        </p:nvPicPr>
        <p:blipFill>
          <a:blip r:embed="rId4"/>
          <a:stretch>
            <a:fillRect/>
          </a:stretch>
        </p:blipFill>
        <p:spPr>
          <a:xfrm>
            <a:off x="152108" y="4117204"/>
            <a:ext cx="3822289" cy="2006702"/>
          </a:xfrm>
          <a:prstGeom prst="rect">
            <a:avLst/>
          </a:prstGeom>
        </p:spPr>
      </p:pic>
      <p:pic>
        <p:nvPicPr>
          <p:cNvPr id="14" name="Picture 13">
            <a:extLst>
              <a:ext uri="{FF2B5EF4-FFF2-40B4-BE49-F238E27FC236}">
                <a16:creationId xmlns:a16="http://schemas.microsoft.com/office/drawing/2014/main" id="{13592AD6-3792-B04B-9F5D-68E95FC52E2F}"/>
              </a:ext>
            </a:extLst>
          </p:cNvPr>
          <p:cNvPicPr>
            <a:picLocks noChangeAspect="1"/>
          </p:cNvPicPr>
          <p:nvPr/>
        </p:nvPicPr>
        <p:blipFill>
          <a:blip r:embed="rId5"/>
          <a:stretch>
            <a:fillRect/>
          </a:stretch>
        </p:blipFill>
        <p:spPr>
          <a:xfrm>
            <a:off x="4170097" y="4130159"/>
            <a:ext cx="3822289" cy="2006702"/>
          </a:xfrm>
          <a:prstGeom prst="rect">
            <a:avLst/>
          </a:prstGeom>
        </p:spPr>
      </p:pic>
      <p:pic>
        <p:nvPicPr>
          <p:cNvPr id="16" name="Picture 15">
            <a:extLst>
              <a:ext uri="{FF2B5EF4-FFF2-40B4-BE49-F238E27FC236}">
                <a16:creationId xmlns:a16="http://schemas.microsoft.com/office/drawing/2014/main" id="{7319165F-3DAD-364D-AA63-9386DFC1D710}"/>
              </a:ext>
            </a:extLst>
          </p:cNvPr>
          <p:cNvPicPr>
            <a:picLocks noChangeAspect="1"/>
          </p:cNvPicPr>
          <p:nvPr/>
        </p:nvPicPr>
        <p:blipFill>
          <a:blip r:embed="rId6"/>
          <a:stretch>
            <a:fillRect/>
          </a:stretch>
        </p:blipFill>
        <p:spPr>
          <a:xfrm>
            <a:off x="4169982" y="1324593"/>
            <a:ext cx="3822289" cy="2006702"/>
          </a:xfrm>
          <a:prstGeom prst="rect">
            <a:avLst/>
          </a:prstGeom>
        </p:spPr>
      </p:pic>
      <p:pic>
        <p:nvPicPr>
          <p:cNvPr id="18" name="Picture 17">
            <a:extLst>
              <a:ext uri="{FF2B5EF4-FFF2-40B4-BE49-F238E27FC236}">
                <a16:creationId xmlns:a16="http://schemas.microsoft.com/office/drawing/2014/main" id="{1245BDFC-A5FD-3148-B9CE-4CE557D7B73E}"/>
              </a:ext>
            </a:extLst>
          </p:cNvPr>
          <p:cNvPicPr>
            <a:picLocks noChangeAspect="1"/>
          </p:cNvPicPr>
          <p:nvPr/>
        </p:nvPicPr>
        <p:blipFill>
          <a:blip r:embed="rId7"/>
          <a:stretch>
            <a:fillRect/>
          </a:stretch>
        </p:blipFill>
        <p:spPr>
          <a:xfrm>
            <a:off x="8209770" y="1324592"/>
            <a:ext cx="3822289" cy="2006702"/>
          </a:xfrm>
          <a:prstGeom prst="rect">
            <a:avLst/>
          </a:prstGeom>
        </p:spPr>
      </p:pic>
      <p:pic>
        <p:nvPicPr>
          <p:cNvPr id="20" name="Picture 19">
            <a:extLst>
              <a:ext uri="{FF2B5EF4-FFF2-40B4-BE49-F238E27FC236}">
                <a16:creationId xmlns:a16="http://schemas.microsoft.com/office/drawing/2014/main" id="{2D0CE605-953D-7543-88C8-7493BCBB3B68}"/>
              </a:ext>
            </a:extLst>
          </p:cNvPr>
          <p:cNvPicPr>
            <a:picLocks noChangeAspect="1"/>
          </p:cNvPicPr>
          <p:nvPr/>
        </p:nvPicPr>
        <p:blipFill>
          <a:blip r:embed="rId8"/>
          <a:stretch>
            <a:fillRect/>
          </a:stretch>
        </p:blipFill>
        <p:spPr>
          <a:xfrm>
            <a:off x="8217835" y="4130158"/>
            <a:ext cx="3797614" cy="1993747"/>
          </a:xfrm>
          <a:prstGeom prst="rect">
            <a:avLst/>
          </a:prstGeom>
        </p:spPr>
      </p:pic>
      <p:sp>
        <p:nvSpPr>
          <p:cNvPr id="2" name="Rectangle 1">
            <a:extLst>
              <a:ext uri="{FF2B5EF4-FFF2-40B4-BE49-F238E27FC236}">
                <a16:creationId xmlns:a16="http://schemas.microsoft.com/office/drawing/2014/main" id="{743EEA91-6072-4E4A-8A17-FD21266F5CFB}"/>
              </a:ext>
            </a:extLst>
          </p:cNvPr>
          <p:cNvSpPr/>
          <p:nvPr/>
        </p:nvSpPr>
        <p:spPr>
          <a:xfrm>
            <a:off x="5187080" y="6312235"/>
            <a:ext cx="1159292" cy="369332"/>
          </a:xfrm>
          <a:prstGeom prst="rect">
            <a:avLst/>
          </a:prstGeom>
        </p:spPr>
        <p:txBody>
          <a:bodyPr wrap="none">
            <a:spAutoFit/>
          </a:bodyPr>
          <a:lstStyle/>
          <a:p>
            <a:pPr lvl="0">
              <a:defRPr/>
            </a:pPr>
            <a:r>
              <a:rPr lang="en-US" dirty="0">
                <a:solidFill>
                  <a:prstClr val="black"/>
                </a:solidFill>
                <a:latin typeface="Arial" panose="020B0604020202020204" pitchFamily="34" charset="0"/>
                <a:ea typeface="Arial" charset="0"/>
                <a:cs typeface="Arial" panose="020B0604020202020204" pitchFamily="34" charset="0"/>
              </a:rPr>
              <a:t>Plumbers</a:t>
            </a:r>
            <a:endParaRPr lang="en-US" dirty="0">
              <a:solidFill>
                <a:prstClr val="black"/>
              </a:solidFill>
            </a:endParaRPr>
          </a:p>
        </p:txBody>
      </p:sp>
      <p:sp>
        <p:nvSpPr>
          <p:cNvPr id="17" name="Rectangle 16">
            <a:extLst>
              <a:ext uri="{FF2B5EF4-FFF2-40B4-BE49-F238E27FC236}">
                <a16:creationId xmlns:a16="http://schemas.microsoft.com/office/drawing/2014/main" id="{4A37F5F0-3B31-204F-A7EB-C8B5371C9BE2}"/>
              </a:ext>
            </a:extLst>
          </p:cNvPr>
          <p:cNvSpPr/>
          <p:nvPr/>
        </p:nvSpPr>
        <p:spPr>
          <a:xfrm>
            <a:off x="9316863" y="6312235"/>
            <a:ext cx="2416111" cy="369332"/>
          </a:xfrm>
          <a:prstGeom prst="rect">
            <a:avLst/>
          </a:prstGeom>
        </p:spPr>
        <p:txBody>
          <a:bodyPr wrap="none">
            <a:spAutoFit/>
          </a:bodyPr>
          <a:lstStyle/>
          <a:p>
            <a:pPr lvl="0">
              <a:defRPr/>
            </a:pPr>
            <a:r>
              <a:rPr lang="en-US" dirty="0">
                <a:solidFill>
                  <a:prstClr val="black"/>
                </a:solidFill>
                <a:latin typeface="Arial" panose="020B0604020202020204" pitchFamily="34" charset="0"/>
                <a:ea typeface="Arial" charset="0"/>
                <a:cs typeface="Arial" panose="020B0604020202020204" pitchFamily="34" charset="0"/>
              </a:rPr>
              <a:t>Immigration Attorneys</a:t>
            </a:r>
            <a:endParaRPr lang="en-US" dirty="0">
              <a:solidFill>
                <a:prstClr val="black"/>
              </a:solidFill>
            </a:endParaRPr>
          </a:p>
        </p:txBody>
      </p:sp>
      <p:sp>
        <p:nvSpPr>
          <p:cNvPr id="19" name="Rectangle 18">
            <a:extLst>
              <a:ext uri="{FF2B5EF4-FFF2-40B4-BE49-F238E27FC236}">
                <a16:creationId xmlns:a16="http://schemas.microsoft.com/office/drawing/2014/main" id="{CBFE7580-BA73-C34B-936D-EAA41480020C}"/>
              </a:ext>
            </a:extLst>
          </p:cNvPr>
          <p:cNvSpPr/>
          <p:nvPr/>
        </p:nvSpPr>
        <p:spPr>
          <a:xfrm>
            <a:off x="1057297" y="6312235"/>
            <a:ext cx="2121093" cy="369332"/>
          </a:xfrm>
          <a:prstGeom prst="rect">
            <a:avLst/>
          </a:prstGeom>
        </p:spPr>
        <p:txBody>
          <a:bodyPr wrap="none">
            <a:spAutoFit/>
          </a:bodyPr>
          <a:lstStyle/>
          <a:p>
            <a:pPr lvl="0">
              <a:defRPr/>
            </a:pPr>
            <a:r>
              <a:rPr lang="en-US" dirty="0">
                <a:solidFill>
                  <a:prstClr val="black"/>
                </a:solidFill>
                <a:latin typeface="Arial" panose="020B0604020202020204" pitchFamily="34" charset="0"/>
                <a:ea typeface="Arial" charset="0"/>
                <a:cs typeface="Arial" panose="020B0604020202020204" pitchFamily="34" charset="0"/>
              </a:rPr>
              <a:t>Auto Repair Shops</a:t>
            </a:r>
            <a:endParaRPr lang="en-US" dirty="0">
              <a:solidFill>
                <a:prstClr val="black"/>
              </a:solidFill>
            </a:endParaRPr>
          </a:p>
        </p:txBody>
      </p:sp>
      <p:sp>
        <p:nvSpPr>
          <p:cNvPr id="21" name="Rectangle 20">
            <a:extLst>
              <a:ext uri="{FF2B5EF4-FFF2-40B4-BE49-F238E27FC236}">
                <a16:creationId xmlns:a16="http://schemas.microsoft.com/office/drawing/2014/main" id="{2D4F168F-F153-C245-BFF9-E64E40DAC921}"/>
              </a:ext>
            </a:extLst>
          </p:cNvPr>
          <p:cNvSpPr/>
          <p:nvPr/>
        </p:nvSpPr>
        <p:spPr>
          <a:xfrm>
            <a:off x="8829487" y="3477422"/>
            <a:ext cx="2903487" cy="369332"/>
          </a:xfrm>
          <a:prstGeom prst="rect">
            <a:avLst/>
          </a:prstGeom>
        </p:spPr>
        <p:txBody>
          <a:bodyPr wrap="none">
            <a:spAutoFit/>
          </a:bodyPr>
          <a:lstStyle/>
          <a:p>
            <a:pPr lvl="0">
              <a:defRPr/>
            </a:pPr>
            <a:r>
              <a:rPr lang="en-US" dirty="0">
                <a:solidFill>
                  <a:prstClr val="black"/>
                </a:solidFill>
                <a:latin typeface="Arial" panose="020B0604020202020204" pitchFamily="34" charset="0"/>
                <a:ea typeface="Arial" charset="0"/>
                <a:cs typeface="Arial" panose="020B0604020202020204" pitchFamily="34" charset="0"/>
              </a:rPr>
              <a:t>Drug And Alcohol Services</a:t>
            </a:r>
            <a:endParaRPr lang="en-US" dirty="0">
              <a:solidFill>
                <a:prstClr val="black"/>
              </a:solidFill>
            </a:endParaRPr>
          </a:p>
        </p:txBody>
      </p:sp>
      <p:sp>
        <p:nvSpPr>
          <p:cNvPr id="22" name="Rectangle 21">
            <a:extLst>
              <a:ext uri="{FF2B5EF4-FFF2-40B4-BE49-F238E27FC236}">
                <a16:creationId xmlns:a16="http://schemas.microsoft.com/office/drawing/2014/main" id="{1CA8734B-56F1-3D43-94CC-F5328B97C18B}"/>
              </a:ext>
            </a:extLst>
          </p:cNvPr>
          <p:cNvSpPr/>
          <p:nvPr/>
        </p:nvSpPr>
        <p:spPr>
          <a:xfrm>
            <a:off x="4894628" y="3459181"/>
            <a:ext cx="2518766" cy="369332"/>
          </a:xfrm>
          <a:prstGeom prst="rect">
            <a:avLst/>
          </a:prstGeom>
        </p:spPr>
        <p:txBody>
          <a:bodyPr wrap="none">
            <a:spAutoFit/>
          </a:bodyPr>
          <a:lstStyle/>
          <a:p>
            <a:pPr lvl="0">
              <a:defRPr/>
            </a:pPr>
            <a:r>
              <a:rPr lang="en-US" dirty="0">
                <a:solidFill>
                  <a:prstClr val="black"/>
                </a:solidFill>
                <a:latin typeface="Arial" panose="020B0604020202020204" pitchFamily="34" charset="0"/>
                <a:ea typeface="Arial" charset="0"/>
                <a:cs typeface="Arial" panose="020B0604020202020204" pitchFamily="34" charset="0"/>
              </a:rPr>
              <a:t>Car Accident Attorneys</a:t>
            </a:r>
            <a:endParaRPr lang="en-US" dirty="0">
              <a:solidFill>
                <a:prstClr val="black"/>
              </a:solidFill>
            </a:endParaRPr>
          </a:p>
        </p:txBody>
      </p:sp>
      <p:sp>
        <p:nvSpPr>
          <p:cNvPr id="23" name="Rectangle 22">
            <a:extLst>
              <a:ext uri="{FF2B5EF4-FFF2-40B4-BE49-F238E27FC236}">
                <a16:creationId xmlns:a16="http://schemas.microsoft.com/office/drawing/2014/main" id="{0B7BCF20-D25C-F945-B113-60E1719B78EA}"/>
              </a:ext>
            </a:extLst>
          </p:cNvPr>
          <p:cNvSpPr/>
          <p:nvPr/>
        </p:nvSpPr>
        <p:spPr>
          <a:xfrm>
            <a:off x="959769" y="3429000"/>
            <a:ext cx="2518766" cy="369332"/>
          </a:xfrm>
          <a:prstGeom prst="rect">
            <a:avLst/>
          </a:prstGeom>
        </p:spPr>
        <p:txBody>
          <a:bodyPr wrap="none">
            <a:spAutoFit/>
          </a:bodyPr>
          <a:lstStyle/>
          <a:p>
            <a:pPr lvl="0">
              <a:defRPr/>
            </a:pPr>
            <a:r>
              <a:rPr lang="en-US" dirty="0">
                <a:solidFill>
                  <a:prstClr val="black"/>
                </a:solidFill>
                <a:latin typeface="Arial" panose="020B0604020202020204" pitchFamily="34" charset="0"/>
                <a:ea typeface="Arial" charset="0"/>
                <a:cs typeface="Arial" panose="020B0604020202020204" pitchFamily="34" charset="0"/>
              </a:rPr>
              <a:t>Car Accident Attorneys</a:t>
            </a:r>
            <a:endParaRPr lang="en-US" dirty="0">
              <a:solidFill>
                <a:prstClr val="black"/>
              </a:solidFill>
            </a:endParaRPr>
          </a:p>
        </p:txBody>
      </p:sp>
    </p:spTree>
    <p:extLst>
      <p:ext uri="{BB962C8B-B14F-4D97-AF65-F5344CB8AC3E}">
        <p14:creationId xmlns:p14="http://schemas.microsoft.com/office/powerpoint/2010/main" val="345298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3"/>
            <a:ext cx="12192000" cy="584776"/>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30C6CB4C-B5E1-4756-815D-BC6EC8E787FB}"/>
              </a:ext>
            </a:extLst>
          </p:cNvPr>
          <p:cNvSpPr txBox="1">
            <a:spLocks/>
          </p:cNvSpPr>
          <p:nvPr/>
        </p:nvSpPr>
        <p:spPr>
          <a:xfrm>
            <a:off x="162402" y="-29577"/>
            <a:ext cx="11856773" cy="584775"/>
          </a:xfrm>
          <a:prstGeom prst="rect">
            <a:avLst/>
          </a:prstGeom>
          <a:noFill/>
        </p:spPr>
        <p:txBody>
          <a:bodyPr wrap="square" lIns="91440" tIns="45720" rIns="91440" bIns="45720">
            <a:spAutoFit/>
          </a:bodyPr>
          <a:lstStyle>
            <a:defPPr>
              <a:defRPr lang="en-US"/>
            </a:defPPr>
            <a:lvl1pPr>
              <a:defRPr sz="3200" b="1" cap="none" spc="0">
                <a:ln w="0"/>
                <a:effectLst>
                  <a:outerShdw blurRad="38100" dist="19050" dir="2700000" algn="tl" rotWithShape="0">
                    <a:schemeClr val="dk1">
                      <a:alpha val="40000"/>
                    </a:schemeClr>
                  </a:outerShdw>
                </a:effectLst>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rPr>
              <a:t> Video Examples Social </a:t>
            </a:r>
            <a:r>
              <a:rPr kumimoji="0" lang="en-US" sz="3200" b="1" i="0" u="none" strike="noStrike" kern="1200" cap="none" spc="0" normalizeH="0" baseline="0" noProof="0" dirty="0">
                <a:ln w="0"/>
                <a:solidFill>
                  <a:prstClr val="black"/>
                </a:solidFill>
                <a:effectLst/>
                <a:uLnTx/>
                <a:uFillTx/>
                <a:latin typeface="Arial" charset="0"/>
                <a:cs typeface="Arial" charset="0"/>
              </a:rPr>
              <a:t>Engagement</a:t>
            </a:r>
            <a:endParaRPr kumimoji="0" lang="ru-RU"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endParaRPr>
          </a:p>
        </p:txBody>
      </p:sp>
      <p:sp>
        <p:nvSpPr>
          <p:cNvPr id="5" name="Rectangle 4">
            <a:extLst>
              <a:ext uri="{FF2B5EF4-FFF2-40B4-BE49-F238E27FC236}">
                <a16:creationId xmlns:a16="http://schemas.microsoft.com/office/drawing/2014/main" id="{6A1A596D-FC83-2641-A9D2-11D8532DA79C}"/>
              </a:ext>
            </a:extLst>
          </p:cNvPr>
          <p:cNvSpPr/>
          <p:nvPr/>
        </p:nvSpPr>
        <p:spPr>
          <a:xfrm>
            <a:off x="267254" y="707577"/>
            <a:ext cx="1192474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Reaching, attracting usage, Blogs, Instructional videos industry complimentary, backlinks, full social campaigns with client vertical specific campaigns. Take Insurance vertical for example.</a:t>
            </a:r>
          </a:p>
        </p:txBody>
      </p:sp>
      <p:sp>
        <p:nvSpPr>
          <p:cNvPr id="12" name="Rectangle 11">
            <a:extLst>
              <a:ext uri="{FF2B5EF4-FFF2-40B4-BE49-F238E27FC236}">
                <a16:creationId xmlns:a16="http://schemas.microsoft.com/office/drawing/2014/main" id="{ECD22BAC-C7C1-1444-A9DB-5B6405139025}"/>
              </a:ext>
            </a:extLst>
          </p:cNvPr>
          <p:cNvSpPr/>
          <p:nvPr/>
        </p:nvSpPr>
        <p:spPr>
          <a:xfrm>
            <a:off x="3461339" y="1708120"/>
            <a:ext cx="571983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 Home, Life, Business, Renters, Motorcycle Insurances.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YouTube Video Examples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AF6A559-2E61-0843-B896-D8966D557B1A}"/>
              </a:ext>
            </a:extLst>
          </p:cNvPr>
          <p:cNvSpPr/>
          <p:nvPr/>
        </p:nvSpPr>
        <p:spPr>
          <a:xfrm>
            <a:off x="547862" y="4334673"/>
            <a:ext cx="34590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youtu.be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/aWW1_W_-Mhw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EE34567-0AEB-5041-9A7D-5786A1928768}"/>
              </a:ext>
            </a:extLst>
          </p:cNvPr>
          <p:cNvPicPr>
            <a:picLocks noChangeAspect="1"/>
          </p:cNvPicPr>
          <p:nvPr/>
        </p:nvPicPr>
        <p:blipFill>
          <a:blip r:embed="rId4"/>
          <a:stretch>
            <a:fillRect/>
          </a:stretch>
        </p:blipFill>
        <p:spPr>
          <a:xfrm>
            <a:off x="624062" y="2436352"/>
            <a:ext cx="3304471" cy="1858765"/>
          </a:xfrm>
          <a:prstGeom prst="rect">
            <a:avLst/>
          </a:prstGeom>
        </p:spPr>
      </p:pic>
      <p:pic>
        <p:nvPicPr>
          <p:cNvPr id="16" name="Picture 15">
            <a:extLst>
              <a:ext uri="{FF2B5EF4-FFF2-40B4-BE49-F238E27FC236}">
                <a16:creationId xmlns:a16="http://schemas.microsoft.com/office/drawing/2014/main" id="{D08710D9-FA2F-E647-9C47-5996C04782E9}"/>
              </a:ext>
            </a:extLst>
          </p:cNvPr>
          <p:cNvPicPr>
            <a:picLocks noChangeAspect="1"/>
          </p:cNvPicPr>
          <p:nvPr/>
        </p:nvPicPr>
        <p:blipFill>
          <a:blip r:embed="rId5"/>
          <a:stretch>
            <a:fillRect/>
          </a:stretch>
        </p:blipFill>
        <p:spPr>
          <a:xfrm>
            <a:off x="4377266" y="2436352"/>
            <a:ext cx="3304471" cy="1858765"/>
          </a:xfrm>
          <a:prstGeom prst="rect">
            <a:avLst/>
          </a:prstGeom>
        </p:spPr>
      </p:pic>
      <p:sp>
        <p:nvSpPr>
          <p:cNvPr id="24" name="Rectangle 23">
            <a:extLst>
              <a:ext uri="{FF2B5EF4-FFF2-40B4-BE49-F238E27FC236}">
                <a16:creationId xmlns:a16="http://schemas.microsoft.com/office/drawing/2014/main" id="{8941AE57-BC7B-A947-96B3-38EC84C93CB9}"/>
              </a:ext>
            </a:extLst>
          </p:cNvPr>
          <p:cNvSpPr/>
          <p:nvPr/>
        </p:nvSpPr>
        <p:spPr>
          <a:xfrm>
            <a:off x="4279792" y="4334673"/>
            <a:ext cx="30228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youtu.be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/K7D3E1sff20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9B632152-B2CF-4A44-8E75-AAC13EF9DEDD}"/>
              </a:ext>
            </a:extLst>
          </p:cNvPr>
          <p:cNvPicPr>
            <a:picLocks noChangeAspect="1"/>
          </p:cNvPicPr>
          <p:nvPr/>
        </p:nvPicPr>
        <p:blipFill>
          <a:blip r:embed="rId6"/>
          <a:stretch>
            <a:fillRect/>
          </a:stretch>
        </p:blipFill>
        <p:spPr>
          <a:xfrm>
            <a:off x="8130470" y="2436352"/>
            <a:ext cx="3304471" cy="1858765"/>
          </a:xfrm>
          <a:prstGeom prst="rect">
            <a:avLst/>
          </a:prstGeom>
        </p:spPr>
      </p:pic>
      <p:sp>
        <p:nvSpPr>
          <p:cNvPr id="27" name="Rectangle 26">
            <a:hlinkClick r:id="rId3"/>
            <a:extLst>
              <a:ext uri="{FF2B5EF4-FFF2-40B4-BE49-F238E27FC236}">
                <a16:creationId xmlns:a16="http://schemas.microsoft.com/office/drawing/2014/main" id="{E5B74702-FF7E-9943-B4A0-D26129076AA4}"/>
              </a:ext>
            </a:extLst>
          </p:cNvPr>
          <p:cNvSpPr/>
          <p:nvPr/>
        </p:nvSpPr>
        <p:spPr>
          <a:xfrm>
            <a:off x="8045607" y="4334673"/>
            <a:ext cx="32635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youtu.be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GLbqVnUmPmI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87B51DD-F17B-D244-8795-C2E8D20DF86F}"/>
              </a:ext>
            </a:extLst>
          </p:cNvPr>
          <p:cNvSpPr/>
          <p:nvPr/>
        </p:nvSpPr>
        <p:spPr>
          <a:xfrm>
            <a:off x="577420" y="5056494"/>
            <a:ext cx="11441755" cy="10623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03138"/>
                </a:solidFill>
                <a:effectLst/>
                <a:uLnTx/>
                <a:uFillTx/>
                <a:latin typeface="Roboto" panose="02000000000000000000" pitchFamily="2" charset="0"/>
                <a:ea typeface="+mn-ea"/>
                <a:cs typeface="+mn-cs"/>
              </a:rPr>
              <a:t>Video Is The Most Engaging Facebook Format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Videos are the Facebook format most likely to reach and engage audiences.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generate traffic to our website to related insurance categories.</a:t>
            </a:r>
          </a:p>
        </p:txBody>
      </p:sp>
    </p:spTree>
    <p:extLst>
      <p:ext uri="{BB962C8B-B14F-4D97-AF65-F5344CB8AC3E}">
        <p14:creationId xmlns:p14="http://schemas.microsoft.com/office/powerpoint/2010/main" val="856620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275"/>
            <a:ext cx="12192000" cy="1282155"/>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0C6CB4C-B5E1-4756-815D-BC6EC8E787FB}"/>
              </a:ext>
            </a:extLst>
          </p:cNvPr>
          <p:cNvSpPr txBox="1">
            <a:spLocks/>
          </p:cNvSpPr>
          <p:nvPr/>
        </p:nvSpPr>
        <p:spPr>
          <a:xfrm>
            <a:off x="130637" y="374837"/>
            <a:ext cx="11930726" cy="584775"/>
          </a:xfrm>
          <a:prstGeom prst="rect">
            <a:avLst/>
          </a:prstGeom>
          <a:noFill/>
        </p:spPr>
        <p:txBody>
          <a:bodyPr wrap="square" lIns="91440" tIns="45720" rIns="91440" bIns="45720">
            <a:spAutoFit/>
          </a:bodyPr>
          <a:lstStyle>
            <a:defPPr>
              <a:defRPr lang="en-US"/>
            </a:defPPr>
            <a:lvl1pPr>
              <a:defRPr sz="3200" b="1" cap="none" spc="0">
                <a:ln w="0"/>
                <a:effectLst>
                  <a:outerShdw blurRad="38100" dist="19050" dir="2700000" algn="tl" rotWithShape="0">
                    <a:schemeClr val="dk1">
                      <a:alpha val="40000"/>
                    </a:schemeClr>
                  </a:outerShdw>
                </a:effectLst>
                <a:latin typeface="Arial" charset="0"/>
                <a:ea typeface="Arial" charset="0"/>
                <a:cs typeface="Arial" charset="0"/>
              </a:defRPr>
            </a:lvl1pPr>
          </a:lstStyle>
          <a:p>
            <a:pPr algn="ctr"/>
            <a:r>
              <a:rPr lang="en-US" dirty="0"/>
              <a:t> Video Social </a:t>
            </a:r>
            <a:r>
              <a:rPr lang="en-US" dirty="0">
                <a:effectLst/>
              </a:rPr>
              <a:t>Engagement</a:t>
            </a:r>
            <a:endParaRPr lang="ru-RU" b="0" dirty="0"/>
          </a:p>
        </p:txBody>
      </p:sp>
      <p:pic>
        <p:nvPicPr>
          <p:cNvPr id="10" name="Encuentra los Mejores Seguros en Tu Directorio en LÃ­nea - ListasLocales.com">
            <a:hlinkClick r:id="" action="ppaction://media"/>
            <a:extLst>
              <a:ext uri="{FF2B5EF4-FFF2-40B4-BE49-F238E27FC236}">
                <a16:creationId xmlns:a16="http://schemas.microsoft.com/office/drawing/2014/main" id="{23EB3F53-6142-814A-A907-1B9A66241465}"/>
              </a:ext>
            </a:extLst>
          </p:cNvPr>
          <p:cNvPicPr>
            <a:picLocks noRot="1" noChangeAspect="1"/>
          </p:cNvPicPr>
          <p:nvPr>
            <a:videoFile r:link="rId1"/>
          </p:nvPr>
        </p:nvPicPr>
        <p:blipFill>
          <a:blip r:embed="rId4"/>
          <a:stretch>
            <a:fillRect/>
          </a:stretch>
        </p:blipFill>
        <p:spPr>
          <a:xfrm>
            <a:off x="130637" y="1415368"/>
            <a:ext cx="3836275" cy="2157905"/>
          </a:xfrm>
          <a:prstGeom prst="rect">
            <a:avLst/>
          </a:prstGeom>
        </p:spPr>
      </p:pic>
      <p:pic>
        <p:nvPicPr>
          <p:cNvPr id="2" name="Buscar Servicios y Negocios en ListasLocales.com - Tu Directorio en LÃ­nea">
            <a:hlinkClick r:id="" action="ppaction://media"/>
            <a:extLst>
              <a:ext uri="{FF2B5EF4-FFF2-40B4-BE49-F238E27FC236}">
                <a16:creationId xmlns:a16="http://schemas.microsoft.com/office/drawing/2014/main" id="{999C16E5-BF04-AC4B-8EC9-6347EFDFB8E4}"/>
              </a:ext>
            </a:extLst>
          </p:cNvPr>
          <p:cNvPicPr>
            <a:picLocks noRot="1" noChangeAspect="1"/>
          </p:cNvPicPr>
          <p:nvPr>
            <a:videoFile r:link="rId1"/>
          </p:nvPr>
        </p:nvPicPr>
        <p:blipFill>
          <a:blip r:embed="rId5"/>
          <a:stretch>
            <a:fillRect/>
          </a:stretch>
        </p:blipFill>
        <p:spPr>
          <a:xfrm>
            <a:off x="4177862" y="1415368"/>
            <a:ext cx="3836275" cy="2157905"/>
          </a:xfrm>
          <a:prstGeom prst="rect">
            <a:avLst/>
          </a:prstGeom>
        </p:spPr>
      </p:pic>
      <p:pic>
        <p:nvPicPr>
          <p:cNvPr id="6" name="Los Mejores Abogados de InmigraciÃ³n en Tu Directorio en LÃ­nea - ListasLocales.com">
            <a:hlinkClick r:id="" action="ppaction://media"/>
            <a:extLst>
              <a:ext uri="{FF2B5EF4-FFF2-40B4-BE49-F238E27FC236}">
                <a16:creationId xmlns:a16="http://schemas.microsoft.com/office/drawing/2014/main" id="{6FBAA68E-1517-C64C-BE99-D7280BDC0F87}"/>
              </a:ext>
            </a:extLst>
          </p:cNvPr>
          <p:cNvPicPr>
            <a:picLocks noRot="1" noChangeAspect="1"/>
          </p:cNvPicPr>
          <p:nvPr>
            <a:videoFile r:link="rId1"/>
          </p:nvPr>
        </p:nvPicPr>
        <p:blipFill>
          <a:blip r:embed="rId6"/>
          <a:stretch>
            <a:fillRect/>
          </a:stretch>
        </p:blipFill>
        <p:spPr>
          <a:xfrm>
            <a:off x="8272973" y="1442304"/>
            <a:ext cx="3788390" cy="2130969"/>
          </a:xfrm>
          <a:prstGeom prst="rect">
            <a:avLst/>
          </a:prstGeom>
        </p:spPr>
      </p:pic>
      <p:pic>
        <p:nvPicPr>
          <p:cNvPr id="11" name="Las mejores tiendas de alarmas contra robo en Tu Directorio en LÃ­nea - ListasLocales.com">
            <a:hlinkClick r:id="" action="ppaction://media"/>
            <a:extLst>
              <a:ext uri="{FF2B5EF4-FFF2-40B4-BE49-F238E27FC236}">
                <a16:creationId xmlns:a16="http://schemas.microsoft.com/office/drawing/2014/main" id="{BCD58245-BDA3-4744-BBD0-99D3A0A6592B}"/>
              </a:ext>
            </a:extLst>
          </p:cNvPr>
          <p:cNvPicPr>
            <a:picLocks noRot="1" noChangeAspect="1"/>
          </p:cNvPicPr>
          <p:nvPr>
            <a:videoFile r:link="rId1"/>
          </p:nvPr>
        </p:nvPicPr>
        <p:blipFill>
          <a:blip r:embed="rId7"/>
          <a:stretch>
            <a:fillRect/>
          </a:stretch>
        </p:blipFill>
        <p:spPr>
          <a:xfrm>
            <a:off x="130637" y="4126527"/>
            <a:ext cx="3836276" cy="2157905"/>
          </a:xfrm>
          <a:prstGeom prst="rect">
            <a:avLst/>
          </a:prstGeom>
        </p:spPr>
      </p:pic>
      <p:sp>
        <p:nvSpPr>
          <p:cNvPr id="12" name="Rectangle 11">
            <a:extLst>
              <a:ext uri="{FF2B5EF4-FFF2-40B4-BE49-F238E27FC236}">
                <a16:creationId xmlns:a16="http://schemas.microsoft.com/office/drawing/2014/main" id="{ECD22BAC-C7C1-1444-A9DB-5B6405139025}"/>
              </a:ext>
            </a:extLst>
          </p:cNvPr>
          <p:cNvSpPr/>
          <p:nvPr/>
        </p:nvSpPr>
        <p:spPr>
          <a:xfrm>
            <a:off x="642594" y="3642403"/>
            <a:ext cx="2730235"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Auto Insurance, Home, Life</a:t>
            </a:r>
            <a:endParaRPr lang="en-US" sz="1600" dirty="0"/>
          </a:p>
        </p:txBody>
      </p:sp>
      <p:sp>
        <p:nvSpPr>
          <p:cNvPr id="15" name="Rectangle 14">
            <a:extLst>
              <a:ext uri="{FF2B5EF4-FFF2-40B4-BE49-F238E27FC236}">
                <a16:creationId xmlns:a16="http://schemas.microsoft.com/office/drawing/2014/main" id="{CA79BECA-472D-A845-B0BB-A54E4C3761EB}"/>
              </a:ext>
            </a:extLst>
          </p:cNvPr>
          <p:cNvSpPr/>
          <p:nvPr/>
        </p:nvSpPr>
        <p:spPr>
          <a:xfrm>
            <a:off x="4177862" y="3642403"/>
            <a:ext cx="3724096"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Restaurants, Banks, Doctors, Dentist…</a:t>
            </a:r>
            <a:endParaRPr lang="en-US" sz="1600" dirty="0"/>
          </a:p>
        </p:txBody>
      </p:sp>
      <p:sp>
        <p:nvSpPr>
          <p:cNvPr id="17" name="Rectangle 16">
            <a:extLst>
              <a:ext uri="{FF2B5EF4-FFF2-40B4-BE49-F238E27FC236}">
                <a16:creationId xmlns:a16="http://schemas.microsoft.com/office/drawing/2014/main" id="{20090B9A-F4A4-724F-9BAB-D0272E511AC6}"/>
              </a:ext>
            </a:extLst>
          </p:cNvPr>
          <p:cNvSpPr/>
          <p:nvPr/>
        </p:nvSpPr>
        <p:spPr>
          <a:xfrm>
            <a:off x="8503956" y="3642403"/>
            <a:ext cx="3326423"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Attorneys, Immigration Attorneys…</a:t>
            </a:r>
            <a:endParaRPr lang="en-US" sz="1600" dirty="0"/>
          </a:p>
        </p:txBody>
      </p:sp>
      <p:sp>
        <p:nvSpPr>
          <p:cNvPr id="18" name="Rectangle 17">
            <a:extLst>
              <a:ext uri="{FF2B5EF4-FFF2-40B4-BE49-F238E27FC236}">
                <a16:creationId xmlns:a16="http://schemas.microsoft.com/office/drawing/2014/main" id="{3694E5A7-0C58-7440-AEC5-D9049869DD54}"/>
              </a:ext>
            </a:extLst>
          </p:cNvPr>
          <p:cNvSpPr/>
          <p:nvPr/>
        </p:nvSpPr>
        <p:spPr>
          <a:xfrm>
            <a:off x="642594" y="6391370"/>
            <a:ext cx="2271776"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Home Security System</a:t>
            </a:r>
            <a:endParaRPr lang="en-US" sz="1600" dirty="0"/>
          </a:p>
        </p:txBody>
      </p:sp>
      <p:pic>
        <p:nvPicPr>
          <p:cNvPr id="14" name="Los Mejores Gimnasios en Tu Directorio en LÃ­nea - listaslocales.com">
            <a:hlinkClick r:id="" action="ppaction://media"/>
            <a:extLst>
              <a:ext uri="{FF2B5EF4-FFF2-40B4-BE49-F238E27FC236}">
                <a16:creationId xmlns:a16="http://schemas.microsoft.com/office/drawing/2014/main" id="{0FEC9407-1D4E-5F44-8300-2241BC598200}"/>
              </a:ext>
            </a:extLst>
          </p:cNvPr>
          <p:cNvPicPr>
            <a:picLocks noRot="1" noChangeAspect="1"/>
          </p:cNvPicPr>
          <p:nvPr>
            <a:videoFile r:link="rId1"/>
          </p:nvPr>
        </p:nvPicPr>
        <p:blipFill>
          <a:blip r:embed="rId8"/>
          <a:stretch>
            <a:fillRect/>
          </a:stretch>
        </p:blipFill>
        <p:spPr>
          <a:xfrm>
            <a:off x="4177861" y="4126527"/>
            <a:ext cx="3836275" cy="2157905"/>
          </a:xfrm>
          <a:prstGeom prst="rect">
            <a:avLst/>
          </a:prstGeom>
        </p:spPr>
      </p:pic>
      <p:sp>
        <p:nvSpPr>
          <p:cNvPr id="20" name="Rectangle 19">
            <a:extLst>
              <a:ext uri="{FF2B5EF4-FFF2-40B4-BE49-F238E27FC236}">
                <a16:creationId xmlns:a16="http://schemas.microsoft.com/office/drawing/2014/main" id="{B41C3E38-17B7-3C4F-AECB-F9CEA3299D12}"/>
              </a:ext>
            </a:extLst>
          </p:cNvPr>
          <p:cNvSpPr/>
          <p:nvPr/>
        </p:nvSpPr>
        <p:spPr>
          <a:xfrm>
            <a:off x="4757394" y="6390830"/>
            <a:ext cx="2625912"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Gyms And Fitness Centers</a:t>
            </a:r>
            <a:endParaRPr lang="en-US" sz="1600" dirty="0"/>
          </a:p>
        </p:txBody>
      </p:sp>
      <p:pic>
        <p:nvPicPr>
          <p:cNvPr id="19" name="Back to school with Rite Aid and listaslocales.com Tu Directorio en Linea.">
            <a:hlinkClick r:id="" action="ppaction://media"/>
            <a:extLst>
              <a:ext uri="{FF2B5EF4-FFF2-40B4-BE49-F238E27FC236}">
                <a16:creationId xmlns:a16="http://schemas.microsoft.com/office/drawing/2014/main" id="{D4A448D7-612B-7242-B650-4A6B044517C0}"/>
              </a:ext>
            </a:extLst>
          </p:cNvPr>
          <p:cNvPicPr>
            <a:picLocks noRot="1" noChangeAspect="1"/>
          </p:cNvPicPr>
          <p:nvPr>
            <a:videoFile r:link="rId1"/>
          </p:nvPr>
        </p:nvPicPr>
        <p:blipFill>
          <a:blip r:embed="rId9"/>
          <a:stretch>
            <a:fillRect/>
          </a:stretch>
        </p:blipFill>
        <p:spPr>
          <a:xfrm>
            <a:off x="8249029" y="4126526"/>
            <a:ext cx="3836276" cy="2157905"/>
          </a:xfrm>
          <a:prstGeom prst="rect">
            <a:avLst/>
          </a:prstGeom>
        </p:spPr>
      </p:pic>
      <p:sp>
        <p:nvSpPr>
          <p:cNvPr id="22" name="Rectangle 21">
            <a:extLst>
              <a:ext uri="{FF2B5EF4-FFF2-40B4-BE49-F238E27FC236}">
                <a16:creationId xmlns:a16="http://schemas.microsoft.com/office/drawing/2014/main" id="{E0C7351A-B75E-9C4A-AB6C-D62711AA672B}"/>
              </a:ext>
            </a:extLst>
          </p:cNvPr>
          <p:cNvSpPr/>
          <p:nvPr/>
        </p:nvSpPr>
        <p:spPr>
          <a:xfrm>
            <a:off x="9753812" y="6390830"/>
            <a:ext cx="1266693"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Pharmacies</a:t>
            </a:r>
            <a:endParaRPr lang="en-US" sz="1600" dirty="0"/>
          </a:p>
        </p:txBody>
      </p:sp>
    </p:spTree>
    <p:extLst>
      <p:ext uri="{BB962C8B-B14F-4D97-AF65-F5344CB8AC3E}">
        <p14:creationId xmlns:p14="http://schemas.microsoft.com/office/powerpoint/2010/main" val="414577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0"/>
                                        </p:tgtEl>
                                      </p:cBhvr>
                                    </p:cmd>
                                  </p:childTnLst>
                                </p:cTn>
                              </p:par>
                            </p:childTnLst>
                          </p:cTn>
                        </p:par>
                      </p:childTnLst>
                    </p:cTn>
                  </p:par>
                </p:childTnLst>
              </p:cTn>
              <p:nextCondLst>
                <p:cond evt="onClick" delay="0">
                  <p:tgtEl>
                    <p:spTgt spid="10"/>
                  </p:tgtEl>
                </p:cond>
              </p:nextCondLst>
            </p:seq>
            <p:video>
              <p:cMediaNode vol="80000">
                <p:cTn id="32" fill="hold" display="0">
                  <p:stCondLst>
                    <p:cond delay="indefinite"/>
                  </p:stCondLst>
                </p:cTn>
                <p:tgtEl>
                  <p:spTgt spid="10"/>
                </p:tgtEl>
              </p:cMediaNode>
            </p:video>
            <p:video>
              <p:cMediaNode vol="80000">
                <p:cTn id="33" fill="hold" display="0">
                  <p:stCondLst>
                    <p:cond delay="indefinite"/>
                  </p:stCondLst>
                </p:cTn>
                <p:tgtEl>
                  <p:spTgt spid="2"/>
                </p:tgtEl>
              </p:cMediaNode>
            </p:video>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
                                        </p:tgtEl>
                                      </p:cBhvr>
                                    </p:cmd>
                                  </p:childTnLst>
                                </p:cTn>
                              </p:par>
                            </p:childTnLst>
                          </p:cTn>
                        </p:par>
                      </p:childTnLst>
                    </p:cTn>
                  </p:par>
                </p:childTnLst>
              </p:cTn>
              <p:nextCondLst>
                <p:cond evt="onClick" delay="0">
                  <p:tgtEl>
                    <p:spTgt spid="2"/>
                  </p:tgtEl>
                </p:cond>
              </p:nextCondLst>
            </p:seq>
            <p:video>
              <p:cMediaNode vol="80000">
                <p:cTn id="39" fill="hold" display="0">
                  <p:stCondLst>
                    <p:cond delay="indefinite"/>
                  </p:stCondLst>
                </p:cTn>
                <p:tgtEl>
                  <p:spTgt spid="6"/>
                </p:tgtEl>
              </p:cMediaNode>
            </p:video>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6"/>
                                        </p:tgtEl>
                                      </p:cBhvr>
                                    </p:cmd>
                                  </p:childTnLst>
                                </p:cTn>
                              </p:par>
                            </p:childTnLst>
                          </p:cTn>
                        </p:par>
                      </p:childTnLst>
                    </p:cTn>
                  </p:par>
                </p:childTnLst>
              </p:cTn>
              <p:nextCondLst>
                <p:cond evt="onClick" delay="0">
                  <p:tgtEl>
                    <p:spTgt spid="6"/>
                  </p:tgtEl>
                </p:cond>
              </p:nextCondLst>
            </p:seq>
            <p:video>
              <p:cMediaNode vol="80000">
                <p:cTn id="45" fill="hold" display="0">
                  <p:stCondLst>
                    <p:cond delay="indefinite"/>
                  </p:stCondLst>
                </p:cTn>
                <p:tgtEl>
                  <p:spTgt spid="11"/>
                </p:tgtEl>
              </p:cMediaNode>
            </p:video>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1"/>
                                        </p:tgtEl>
                                      </p:cBhvr>
                                    </p:cmd>
                                  </p:childTnLst>
                                </p:cTn>
                              </p:par>
                            </p:childTnLst>
                          </p:cTn>
                        </p:par>
                      </p:childTnLst>
                    </p:cTn>
                  </p:par>
                </p:childTnLst>
              </p:cTn>
              <p:nextCondLst>
                <p:cond evt="onClick" delay="0">
                  <p:tgtEl>
                    <p:spTgt spid="11"/>
                  </p:tgtEl>
                </p:cond>
              </p:nextCondLst>
            </p:seq>
            <p:video>
              <p:cMediaNode vol="80000">
                <p:cTn id="51" fill="hold" display="0">
                  <p:stCondLst>
                    <p:cond delay="indefinite"/>
                  </p:stCondLst>
                </p:cTn>
                <p:tgtEl>
                  <p:spTgt spid="14"/>
                </p:tgtEl>
              </p:cMediaNode>
            </p:vide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14"/>
                                        </p:tgtEl>
                                      </p:cBhvr>
                                    </p:cmd>
                                  </p:childTnLst>
                                </p:cTn>
                              </p:par>
                            </p:childTnLst>
                          </p:cTn>
                        </p:par>
                      </p:childTnLst>
                    </p:cTn>
                  </p:par>
                </p:childTnLst>
              </p:cTn>
              <p:nextCondLst>
                <p:cond evt="onClick" delay="0">
                  <p:tgtEl>
                    <p:spTgt spid="14"/>
                  </p:tgtEl>
                </p:cond>
              </p:nextCondLst>
            </p:seq>
            <p:video>
              <p:cMediaNode vol="80000">
                <p:cTn id="57" fill="hold" display="0">
                  <p:stCondLst>
                    <p:cond delay="indefinite"/>
                  </p:stCondLst>
                </p:cTn>
                <p:tgtEl>
                  <p:spTgt spid="19"/>
                </p:tgtEl>
              </p:cMediaNode>
            </p:video>
            <p:seq concurrent="1" nextAc="seek">
              <p:cTn id="58" restart="whenNotActive" fill="hold" evtFilter="cancelBubble" nodeType="interactiveSeq">
                <p:stCondLst>
                  <p:cond evt="onClick" delay="0">
                    <p:tgtEl>
                      <p:spTgt spid="19"/>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114854"/>
            <a:ext cx="12192000" cy="743146"/>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0" y="0"/>
            <a:ext cx="12192000" cy="881493"/>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30C6CB4C-B5E1-4756-815D-BC6EC8E787FB}"/>
              </a:ext>
            </a:extLst>
          </p:cNvPr>
          <p:cNvSpPr txBox="1">
            <a:spLocks/>
          </p:cNvSpPr>
          <p:nvPr/>
        </p:nvSpPr>
        <p:spPr>
          <a:xfrm>
            <a:off x="123776" y="142014"/>
            <a:ext cx="11800970" cy="584775"/>
          </a:xfrm>
          <a:prstGeom prst="rect">
            <a:avLst/>
          </a:prstGeom>
          <a:noFill/>
        </p:spPr>
        <p:txBody>
          <a:bodyPr wrap="square" lIns="91440" tIns="45720" rIns="91440" bIns="45720">
            <a:spAutoFit/>
          </a:bodyPr>
          <a:lstStyle>
            <a:defPPr>
              <a:defRPr lang="en-US"/>
            </a:defPPr>
            <a:lvl1pPr>
              <a:defRPr sz="3200" b="1" cap="none" spc="0">
                <a:ln w="0"/>
                <a:effectLst>
                  <a:outerShdw blurRad="38100" dist="19050" dir="2700000" algn="tl" rotWithShape="0">
                    <a:schemeClr val="dk1">
                      <a:alpha val="40000"/>
                    </a:schemeClr>
                  </a:outerShdw>
                </a:effectLst>
                <a:latin typeface="Arial" charset="0"/>
                <a:ea typeface="Arial"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rPr>
              <a:t>Blog / Newsletters</a:t>
            </a:r>
            <a:endParaRPr kumimoji="0" lang="ru-RU"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84" y="6208427"/>
            <a:ext cx="2323113" cy="585189"/>
          </a:xfrm>
          <a:prstGeom prst="rect">
            <a:avLst/>
          </a:prstGeom>
        </p:spPr>
      </p:pic>
      <p:sp>
        <p:nvSpPr>
          <p:cNvPr id="30" name="Rectangle 29"/>
          <p:cNvSpPr/>
          <p:nvPr/>
        </p:nvSpPr>
        <p:spPr>
          <a:xfrm>
            <a:off x="2634442" y="6341325"/>
            <a:ext cx="92903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altLang="en-US" sz="1800" b="1" i="0" u="none" strike="noStrike" kern="1200" cap="none" spc="0" normalizeH="0" baseline="0" noProof="0" dirty="0">
                <a:ln>
                  <a:noFill/>
                </a:ln>
                <a:solidFill>
                  <a:srgbClr val="5B9BD5">
                    <a:lumMod val="75000"/>
                  </a:srgbClr>
                </a:solidFill>
                <a:effectLst/>
                <a:uLnTx/>
                <a:uFillTx/>
                <a:latin typeface="Arial" charset="0"/>
                <a:ea typeface="+mn-ea"/>
                <a:cs typeface="+mn-cs"/>
                <a:sym typeface="Arial" charset="0"/>
              </a:rPr>
              <a:t>Visit</a:t>
            </a:r>
            <a:r>
              <a:rPr kumimoji="0" lang="en-US" altLang="en-US" sz="1800" b="1" i="0" u="none" strike="noStrike" kern="1200" cap="none" spc="0" normalizeH="0" baseline="0" noProof="0" dirty="0">
                <a:ln>
                  <a:noFill/>
                </a:ln>
                <a:solidFill>
                  <a:srgbClr val="FFFFFF"/>
                </a:solidFill>
                <a:effectLst/>
                <a:uLnTx/>
                <a:uFillTx/>
                <a:latin typeface="Arial" charset="0"/>
                <a:ea typeface="+mn-ea"/>
                <a:cs typeface="+mn-cs"/>
                <a:sym typeface="Arial" charset="0"/>
              </a:rPr>
              <a:t> </a:t>
            </a:r>
            <a:r>
              <a:rPr kumimoji="0" lang="en-US" altLang="en-US" sz="1800" b="1" i="0" u="none" strike="noStrike" kern="1200" cap="none" spc="0" normalizeH="0" baseline="0" noProof="0" dirty="0">
                <a:ln>
                  <a:noFill/>
                </a:ln>
                <a:solidFill>
                  <a:prstClr val="black"/>
                </a:solidFill>
                <a:effectLst/>
                <a:uLnTx/>
                <a:uFillTx/>
                <a:latin typeface="Arial" charset="0"/>
                <a:ea typeface="+mn-ea"/>
                <a:cs typeface="+mn-cs"/>
                <a:sym typeface="Arial" charset="0"/>
                <a:hlinkClick r:id="rId3"/>
              </a:rPr>
              <a:t>www.listaslocales.com</a:t>
            </a:r>
            <a:endParaRPr kumimoji="0" lang="en-US" altLang="en-US" sz="1800" b="1" i="0" u="none" strike="noStrike" kern="1200" cap="none" spc="0" normalizeH="0" baseline="0" noProof="0" dirty="0">
              <a:ln>
                <a:noFill/>
              </a:ln>
              <a:solidFill>
                <a:srgbClr val="5B9BD5">
                  <a:lumMod val="75000"/>
                </a:srgbClr>
              </a:solidFill>
              <a:effectLst/>
              <a:uLnTx/>
              <a:uFillTx/>
              <a:latin typeface="Arial" charset="0"/>
              <a:ea typeface="+mn-ea"/>
              <a:cs typeface="+mn-cs"/>
              <a:sym typeface="Arial" charset="0"/>
            </a:endParaRPr>
          </a:p>
        </p:txBody>
      </p:sp>
      <p:sp>
        <p:nvSpPr>
          <p:cNvPr id="11" name="TextBox 10">
            <a:extLst>
              <a:ext uri="{FF2B5EF4-FFF2-40B4-BE49-F238E27FC236}">
                <a16:creationId xmlns:a16="http://schemas.microsoft.com/office/drawing/2014/main" id="{2B8864C9-83EE-E645-B26E-770CF1981FE9}"/>
              </a:ext>
            </a:extLst>
          </p:cNvPr>
          <p:cNvSpPr txBox="1"/>
          <p:nvPr/>
        </p:nvSpPr>
        <p:spPr>
          <a:xfrm>
            <a:off x="292866" y="867938"/>
            <a:ext cx="10011068" cy="512294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have registered more than 250,000 users in Listas Locales and every day it grows.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have active bloggers/Influencers with hundreds of thousands of followers, with news every day related to the Latino consumers which is engaging, educational and entertaining.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have several types of campaigns to drive qualified prospects and increase traffic to related categories.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News is reached organically within Listas Locales and published on social networks.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Increase backlinks to potential categories.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Drive more traffic and quality calls to specific clients or categories.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Our biggest traffic is organic, due to our SEO, which comes from Google, Bing and Yahoo.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These different actions help us to achieve greater reach to users and improve ROI percentages. We focus our effort towards the category of the client with a vested interest in results.</a:t>
            </a:r>
          </a:p>
        </p:txBody>
      </p:sp>
      <p:pic>
        <p:nvPicPr>
          <p:cNvPr id="12" name="Picture 11">
            <a:extLst>
              <a:ext uri="{FF2B5EF4-FFF2-40B4-BE49-F238E27FC236}">
                <a16:creationId xmlns:a16="http://schemas.microsoft.com/office/drawing/2014/main" id="{A6C7C53A-D210-704C-8091-0334265A2196}"/>
              </a:ext>
            </a:extLst>
          </p:cNvPr>
          <p:cNvPicPr>
            <a:picLocks noChangeAspect="1"/>
          </p:cNvPicPr>
          <p:nvPr/>
        </p:nvPicPr>
        <p:blipFill>
          <a:blip r:embed="rId4"/>
          <a:stretch>
            <a:fillRect/>
          </a:stretch>
        </p:blipFill>
        <p:spPr>
          <a:xfrm>
            <a:off x="9475944" y="6168008"/>
            <a:ext cx="827990" cy="689992"/>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6CF5E9-8E72-4B87-8B04-36F3C6856EF9}"/>
              </a:ext>
            </a:extLst>
          </p:cNvPr>
          <p:cNvPicPr>
            <a:picLocks noChangeAspect="1"/>
          </p:cNvPicPr>
          <p:nvPr/>
        </p:nvPicPr>
        <p:blipFill>
          <a:blip r:embed="rId5"/>
          <a:stretch>
            <a:fillRect/>
          </a:stretch>
        </p:blipFill>
        <p:spPr>
          <a:xfrm flipV="1">
            <a:off x="8656246" y="6168008"/>
            <a:ext cx="552444" cy="689992"/>
          </a:xfrm>
          <a:prstGeom prst="rect">
            <a:avLst/>
          </a:prstGeom>
        </p:spPr>
      </p:pic>
      <p:pic>
        <p:nvPicPr>
          <p:cNvPr id="14" name="Picture 4" descr="USHCC Logo">
            <a:extLst>
              <a:ext uri="{FF2B5EF4-FFF2-40B4-BE49-F238E27FC236}">
                <a16:creationId xmlns:a16="http://schemas.microsoft.com/office/drawing/2014/main" id="{C6802504-98BB-4E6C-8EDB-D1A1D093B2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9641" y="6389330"/>
            <a:ext cx="1609626" cy="37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201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114854"/>
            <a:ext cx="12192000" cy="743146"/>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736547"/>
          </a:xfrm>
          <a:prstGeom prst="rect">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0C6CB4C-B5E1-4756-815D-BC6EC8E787FB}"/>
              </a:ext>
            </a:extLst>
          </p:cNvPr>
          <p:cNvSpPr txBox="1">
            <a:spLocks/>
          </p:cNvSpPr>
          <p:nvPr/>
        </p:nvSpPr>
        <p:spPr>
          <a:xfrm>
            <a:off x="-1" y="0"/>
            <a:ext cx="8630731" cy="584775"/>
          </a:xfrm>
          <a:prstGeom prst="rect">
            <a:avLst/>
          </a:prstGeom>
          <a:noFill/>
        </p:spPr>
        <p:txBody>
          <a:bodyPr wrap="square" lIns="91440" tIns="45720" rIns="91440" bIns="45720">
            <a:spAutoFit/>
          </a:bodyPr>
          <a:lstStyle>
            <a:defPPr>
              <a:defRPr lang="en-US"/>
            </a:defPPr>
            <a:lvl1pPr>
              <a:defRPr sz="3200" b="1" cap="none" spc="0">
                <a:ln w="0"/>
                <a:effectLst>
                  <a:outerShdw blurRad="38100" dist="19050" dir="2700000" algn="tl" rotWithShape="0">
                    <a:schemeClr val="dk1">
                      <a:alpha val="40000"/>
                    </a:schemeClr>
                  </a:outerShdw>
                </a:effectLst>
                <a:latin typeface="Arial" charset="0"/>
                <a:ea typeface="Arial" charset="0"/>
                <a:cs typeface="Arial" charset="0"/>
              </a:defRPr>
            </a:lvl1pPr>
          </a:lstStyle>
          <a:p>
            <a:pPr algn="ctr"/>
            <a:r>
              <a:rPr lang="en-US" dirty="0"/>
              <a:t>Blog / Newsletter Examples</a:t>
            </a:r>
            <a:endParaRPr lang="ru-RU" b="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84" y="6208427"/>
            <a:ext cx="2323113" cy="585189"/>
          </a:xfrm>
          <a:prstGeom prst="rect">
            <a:avLst/>
          </a:prstGeom>
        </p:spPr>
      </p:pic>
      <p:sp>
        <p:nvSpPr>
          <p:cNvPr id="30" name="Rectangle 29"/>
          <p:cNvSpPr/>
          <p:nvPr/>
        </p:nvSpPr>
        <p:spPr>
          <a:xfrm>
            <a:off x="2634442" y="6341325"/>
            <a:ext cx="9290304" cy="369332"/>
          </a:xfrm>
          <a:prstGeom prst="rect">
            <a:avLst/>
          </a:prstGeom>
        </p:spPr>
        <p:txBody>
          <a:bodyPr wrap="square">
            <a:spAutoFit/>
          </a:bodyPr>
          <a:lstStyle/>
          <a:p>
            <a:pPr>
              <a:buClr>
                <a:srgbClr val="FFFFFF"/>
              </a:buClr>
            </a:pPr>
            <a:r>
              <a:rPr lang="en-US" altLang="en-US" b="1" dirty="0">
                <a:solidFill>
                  <a:schemeClr val="accent5">
                    <a:lumMod val="75000"/>
                  </a:schemeClr>
                </a:solidFill>
                <a:latin typeface="Arial" charset="0"/>
                <a:sym typeface="Arial" charset="0"/>
              </a:rPr>
              <a:t>Visit</a:t>
            </a:r>
            <a:r>
              <a:rPr lang="en-US" altLang="en-US" b="1" dirty="0">
                <a:solidFill>
                  <a:srgbClr val="FFFFFF"/>
                </a:solidFill>
                <a:latin typeface="Arial" charset="0"/>
                <a:sym typeface="Arial" charset="0"/>
              </a:rPr>
              <a:t> </a:t>
            </a:r>
            <a:r>
              <a:rPr lang="en-US" altLang="en-US" b="1" dirty="0">
                <a:latin typeface="Arial" charset="0"/>
                <a:sym typeface="Arial" charset="0"/>
                <a:hlinkClick r:id="rId4"/>
              </a:rPr>
              <a:t>www.listaslocales.com</a:t>
            </a:r>
            <a:endParaRPr lang="en-US" altLang="en-US" b="1" dirty="0">
              <a:solidFill>
                <a:schemeClr val="accent5">
                  <a:lumMod val="75000"/>
                </a:schemeClr>
              </a:solidFill>
              <a:latin typeface="Arial" charset="0"/>
              <a:sym typeface="Arial" charset="0"/>
            </a:endParaRPr>
          </a:p>
        </p:txBody>
      </p:sp>
      <p:pic>
        <p:nvPicPr>
          <p:cNvPr id="5" name="Picture 4">
            <a:extLst>
              <a:ext uri="{FF2B5EF4-FFF2-40B4-BE49-F238E27FC236}">
                <a16:creationId xmlns:a16="http://schemas.microsoft.com/office/drawing/2014/main" id="{5C781929-240D-0D48-BE0A-210AB3F3DC29}"/>
              </a:ext>
            </a:extLst>
          </p:cNvPr>
          <p:cNvPicPr>
            <a:picLocks noChangeAspect="1"/>
          </p:cNvPicPr>
          <p:nvPr/>
        </p:nvPicPr>
        <p:blipFill>
          <a:blip r:embed="rId5"/>
          <a:stretch>
            <a:fillRect/>
          </a:stretch>
        </p:blipFill>
        <p:spPr>
          <a:xfrm>
            <a:off x="484265" y="816776"/>
            <a:ext cx="2803752" cy="5011478"/>
          </a:xfrm>
          <a:prstGeom prst="rect">
            <a:avLst/>
          </a:prstGeom>
        </p:spPr>
      </p:pic>
      <p:pic>
        <p:nvPicPr>
          <p:cNvPr id="8" name="Picture 7">
            <a:extLst>
              <a:ext uri="{FF2B5EF4-FFF2-40B4-BE49-F238E27FC236}">
                <a16:creationId xmlns:a16="http://schemas.microsoft.com/office/drawing/2014/main" id="{2041A1C8-0C3A-744B-8331-5B893F899E7D}"/>
              </a:ext>
            </a:extLst>
          </p:cNvPr>
          <p:cNvPicPr>
            <a:picLocks noChangeAspect="1"/>
          </p:cNvPicPr>
          <p:nvPr/>
        </p:nvPicPr>
        <p:blipFill>
          <a:blip r:embed="rId6"/>
          <a:stretch>
            <a:fillRect/>
          </a:stretch>
        </p:blipFill>
        <p:spPr>
          <a:xfrm>
            <a:off x="3438571" y="811246"/>
            <a:ext cx="4967335" cy="5017008"/>
          </a:xfrm>
          <a:prstGeom prst="rect">
            <a:avLst/>
          </a:prstGeom>
        </p:spPr>
      </p:pic>
      <p:pic>
        <p:nvPicPr>
          <p:cNvPr id="12" name="Picture 11">
            <a:extLst>
              <a:ext uri="{FF2B5EF4-FFF2-40B4-BE49-F238E27FC236}">
                <a16:creationId xmlns:a16="http://schemas.microsoft.com/office/drawing/2014/main" id="{AB573754-138D-F046-924B-7F034EDAC67C}"/>
              </a:ext>
            </a:extLst>
          </p:cNvPr>
          <p:cNvPicPr>
            <a:picLocks noChangeAspect="1"/>
          </p:cNvPicPr>
          <p:nvPr/>
        </p:nvPicPr>
        <p:blipFill>
          <a:blip r:embed="rId7"/>
          <a:stretch>
            <a:fillRect/>
          </a:stretch>
        </p:blipFill>
        <p:spPr>
          <a:xfrm>
            <a:off x="8630731" y="0"/>
            <a:ext cx="2463264" cy="6858000"/>
          </a:xfrm>
          <a:prstGeom prst="rect">
            <a:avLst/>
          </a:prstGeom>
        </p:spPr>
      </p:pic>
      <p:sp>
        <p:nvSpPr>
          <p:cNvPr id="2" name="Rectangle 1">
            <a:extLst>
              <a:ext uri="{FF2B5EF4-FFF2-40B4-BE49-F238E27FC236}">
                <a16:creationId xmlns:a16="http://schemas.microsoft.com/office/drawing/2014/main" id="{0E9441B9-F1A0-5145-B81F-7768D28A1A4D}"/>
              </a:ext>
            </a:extLst>
          </p:cNvPr>
          <p:cNvSpPr/>
          <p:nvPr/>
        </p:nvSpPr>
        <p:spPr>
          <a:xfrm>
            <a:off x="948430" y="5778416"/>
            <a:ext cx="1323054" cy="369332"/>
          </a:xfrm>
          <a:prstGeom prst="rect">
            <a:avLst/>
          </a:prstGeom>
        </p:spPr>
        <p:txBody>
          <a:bodyPr wrap="none">
            <a:spAutoFit/>
          </a:bodyPr>
          <a:lstStyle/>
          <a:p>
            <a:r>
              <a:rPr lang="en-US" b="1" dirty="0">
                <a:solidFill>
                  <a:prstClr val="black"/>
                </a:solidFill>
              </a:rPr>
              <a:t>Newsletters</a:t>
            </a:r>
            <a:endParaRPr lang="en-US" dirty="0"/>
          </a:p>
        </p:txBody>
      </p:sp>
      <p:sp>
        <p:nvSpPr>
          <p:cNvPr id="11" name="Rectangle 10">
            <a:extLst>
              <a:ext uri="{FF2B5EF4-FFF2-40B4-BE49-F238E27FC236}">
                <a16:creationId xmlns:a16="http://schemas.microsoft.com/office/drawing/2014/main" id="{39459DA7-EF04-9946-9FA5-036C87843E50}"/>
              </a:ext>
            </a:extLst>
          </p:cNvPr>
          <p:cNvSpPr/>
          <p:nvPr/>
        </p:nvSpPr>
        <p:spPr>
          <a:xfrm>
            <a:off x="6918403" y="6316355"/>
            <a:ext cx="1712328" cy="369332"/>
          </a:xfrm>
          <a:prstGeom prst="rect">
            <a:avLst/>
          </a:prstGeom>
        </p:spPr>
        <p:txBody>
          <a:bodyPr wrap="none">
            <a:spAutoFit/>
          </a:bodyPr>
          <a:lstStyle/>
          <a:p>
            <a:r>
              <a:rPr lang="en-US" b="1" dirty="0">
                <a:solidFill>
                  <a:prstClr val="black"/>
                </a:solidFill>
              </a:rPr>
              <a:t>Email Campaign</a:t>
            </a:r>
            <a:endParaRPr lang="en-US" dirty="0"/>
          </a:p>
        </p:txBody>
      </p:sp>
      <p:sp>
        <p:nvSpPr>
          <p:cNvPr id="14" name="Rectangle 13">
            <a:extLst>
              <a:ext uri="{FF2B5EF4-FFF2-40B4-BE49-F238E27FC236}">
                <a16:creationId xmlns:a16="http://schemas.microsoft.com/office/drawing/2014/main" id="{9BE69881-DF19-284D-9E62-5EA5A10E207B}"/>
              </a:ext>
            </a:extLst>
          </p:cNvPr>
          <p:cNvSpPr/>
          <p:nvPr/>
        </p:nvSpPr>
        <p:spPr>
          <a:xfrm>
            <a:off x="4136734" y="5786888"/>
            <a:ext cx="2159822" cy="369332"/>
          </a:xfrm>
          <a:prstGeom prst="rect">
            <a:avLst/>
          </a:prstGeom>
        </p:spPr>
        <p:txBody>
          <a:bodyPr wrap="none">
            <a:spAutoFit/>
          </a:bodyPr>
          <a:lstStyle/>
          <a:p>
            <a:r>
              <a:rPr lang="en-US" b="1" dirty="0">
                <a:solidFill>
                  <a:prstClr val="black"/>
                </a:solidFill>
              </a:rPr>
              <a:t>Blog in Listas Locales</a:t>
            </a:r>
            <a:endParaRPr lang="en-US" dirty="0"/>
          </a:p>
        </p:txBody>
      </p:sp>
      <p:sp>
        <p:nvSpPr>
          <p:cNvPr id="15" name="Rectangle 14">
            <a:extLst>
              <a:ext uri="{FF2B5EF4-FFF2-40B4-BE49-F238E27FC236}">
                <a16:creationId xmlns:a16="http://schemas.microsoft.com/office/drawing/2014/main" id="{6221963A-AD20-174B-8364-D289CD85D15C}"/>
              </a:ext>
            </a:extLst>
          </p:cNvPr>
          <p:cNvSpPr/>
          <p:nvPr/>
        </p:nvSpPr>
        <p:spPr>
          <a:xfrm>
            <a:off x="10751452" y="3566164"/>
            <a:ext cx="1172116" cy="246221"/>
          </a:xfrm>
          <a:prstGeom prst="rect">
            <a:avLst/>
          </a:prstGeom>
        </p:spPr>
        <p:txBody>
          <a:bodyPr wrap="none">
            <a:spAutoFit/>
          </a:bodyPr>
          <a:lstStyle/>
          <a:p>
            <a:pPr algn="ctr"/>
            <a:r>
              <a:rPr lang="en-US" sz="1000" b="1" dirty="0">
                <a:solidFill>
                  <a:prstClr val="black"/>
                </a:solidFill>
              </a:rPr>
              <a:t>Backlink Insurance</a:t>
            </a:r>
            <a:endParaRPr lang="en-US" sz="1000" dirty="0"/>
          </a:p>
        </p:txBody>
      </p:sp>
      <p:sp>
        <p:nvSpPr>
          <p:cNvPr id="16" name="Rectangle 15">
            <a:extLst>
              <a:ext uri="{FF2B5EF4-FFF2-40B4-BE49-F238E27FC236}">
                <a16:creationId xmlns:a16="http://schemas.microsoft.com/office/drawing/2014/main" id="{379B3307-9EE4-4D4D-900E-7391B5D920B8}"/>
              </a:ext>
            </a:extLst>
          </p:cNvPr>
          <p:cNvSpPr/>
          <p:nvPr/>
        </p:nvSpPr>
        <p:spPr>
          <a:xfrm>
            <a:off x="10842820" y="4476147"/>
            <a:ext cx="989373" cy="400110"/>
          </a:xfrm>
          <a:prstGeom prst="rect">
            <a:avLst/>
          </a:prstGeom>
        </p:spPr>
        <p:txBody>
          <a:bodyPr wrap="none">
            <a:spAutoFit/>
          </a:bodyPr>
          <a:lstStyle/>
          <a:p>
            <a:pPr algn="ctr"/>
            <a:r>
              <a:rPr lang="en-US" sz="1000" b="1" dirty="0">
                <a:solidFill>
                  <a:prstClr val="black"/>
                </a:solidFill>
              </a:rPr>
              <a:t>Backlink</a:t>
            </a:r>
          </a:p>
          <a:p>
            <a:pPr algn="ctr"/>
            <a:r>
              <a:rPr lang="en-US" sz="1000" b="1" dirty="0">
                <a:solidFill>
                  <a:prstClr val="black"/>
                </a:solidFill>
              </a:rPr>
              <a:t>Auto Insurance</a:t>
            </a:r>
            <a:endParaRPr lang="en-US" sz="1000" dirty="0"/>
          </a:p>
        </p:txBody>
      </p:sp>
      <p:sp>
        <p:nvSpPr>
          <p:cNvPr id="17" name="Rectangle 16">
            <a:extLst>
              <a:ext uri="{FF2B5EF4-FFF2-40B4-BE49-F238E27FC236}">
                <a16:creationId xmlns:a16="http://schemas.microsoft.com/office/drawing/2014/main" id="{C006BBF8-05E7-6E44-B867-B06EB42E1C9D}"/>
              </a:ext>
            </a:extLst>
          </p:cNvPr>
          <p:cNvSpPr/>
          <p:nvPr/>
        </p:nvSpPr>
        <p:spPr>
          <a:xfrm>
            <a:off x="10842010" y="5502204"/>
            <a:ext cx="1047083" cy="400110"/>
          </a:xfrm>
          <a:prstGeom prst="rect">
            <a:avLst/>
          </a:prstGeom>
        </p:spPr>
        <p:txBody>
          <a:bodyPr wrap="none">
            <a:spAutoFit/>
          </a:bodyPr>
          <a:lstStyle/>
          <a:p>
            <a:pPr algn="ctr"/>
            <a:r>
              <a:rPr lang="en-US" sz="1000" b="1" dirty="0">
                <a:solidFill>
                  <a:prstClr val="black"/>
                </a:solidFill>
              </a:rPr>
              <a:t>Backlink</a:t>
            </a:r>
          </a:p>
          <a:p>
            <a:pPr algn="ctr"/>
            <a:r>
              <a:rPr lang="en-US" sz="1000" b="1" dirty="0">
                <a:solidFill>
                  <a:prstClr val="black"/>
                </a:solidFill>
              </a:rPr>
              <a:t>Home Insurance</a:t>
            </a:r>
            <a:endParaRPr lang="en-US" sz="1000" dirty="0"/>
          </a:p>
        </p:txBody>
      </p:sp>
      <p:sp>
        <p:nvSpPr>
          <p:cNvPr id="18" name="Rectangle 17">
            <a:extLst>
              <a:ext uri="{FF2B5EF4-FFF2-40B4-BE49-F238E27FC236}">
                <a16:creationId xmlns:a16="http://schemas.microsoft.com/office/drawing/2014/main" id="{01464601-FA23-6E45-8377-E91EB260A50E}"/>
              </a:ext>
            </a:extLst>
          </p:cNvPr>
          <p:cNvSpPr/>
          <p:nvPr/>
        </p:nvSpPr>
        <p:spPr>
          <a:xfrm>
            <a:off x="10838391" y="6449974"/>
            <a:ext cx="1082348" cy="400110"/>
          </a:xfrm>
          <a:prstGeom prst="rect">
            <a:avLst/>
          </a:prstGeom>
        </p:spPr>
        <p:txBody>
          <a:bodyPr wrap="none">
            <a:spAutoFit/>
          </a:bodyPr>
          <a:lstStyle/>
          <a:p>
            <a:pPr algn="ctr"/>
            <a:r>
              <a:rPr lang="en-US" sz="1000" b="1" dirty="0">
                <a:solidFill>
                  <a:prstClr val="black"/>
                </a:solidFill>
              </a:rPr>
              <a:t>Backlink</a:t>
            </a:r>
          </a:p>
          <a:p>
            <a:pPr algn="ctr"/>
            <a:r>
              <a:rPr lang="en-US" sz="1000" b="1" dirty="0">
                <a:solidFill>
                  <a:prstClr val="black"/>
                </a:solidFill>
              </a:rPr>
              <a:t>Health Insurance</a:t>
            </a:r>
            <a:endParaRPr lang="en-US" sz="1000" dirty="0"/>
          </a:p>
        </p:txBody>
      </p:sp>
    </p:spTree>
    <p:extLst>
      <p:ext uri="{BB962C8B-B14F-4D97-AF65-F5344CB8AC3E}">
        <p14:creationId xmlns:p14="http://schemas.microsoft.com/office/powerpoint/2010/main" val="1573597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573754-138D-F046-924B-7F034EDAC67C}"/>
              </a:ext>
            </a:extLst>
          </p:cNvPr>
          <p:cNvPicPr>
            <a:picLocks noChangeAspect="1"/>
          </p:cNvPicPr>
          <p:nvPr/>
        </p:nvPicPr>
        <p:blipFill>
          <a:blip r:embed="rId2"/>
          <a:stretch>
            <a:fillRect/>
          </a:stretch>
        </p:blipFill>
        <p:spPr>
          <a:xfrm>
            <a:off x="294635" y="0"/>
            <a:ext cx="2463264" cy="6858000"/>
          </a:xfrm>
          <a:prstGeom prst="rect">
            <a:avLst/>
          </a:prstGeom>
        </p:spPr>
      </p:pic>
      <p:sp>
        <p:nvSpPr>
          <p:cNvPr id="11" name="Title 1">
            <a:extLst>
              <a:ext uri="{FF2B5EF4-FFF2-40B4-BE49-F238E27FC236}">
                <a16:creationId xmlns:a16="http://schemas.microsoft.com/office/drawing/2014/main" id="{96A4200B-8029-DB43-8D73-FED2A16DDD82}"/>
              </a:ext>
            </a:extLst>
          </p:cNvPr>
          <p:cNvSpPr txBox="1">
            <a:spLocks/>
          </p:cNvSpPr>
          <p:nvPr/>
        </p:nvSpPr>
        <p:spPr>
          <a:xfrm>
            <a:off x="6429651" y="87415"/>
            <a:ext cx="5372708" cy="1200329"/>
          </a:xfrm>
          <a:prstGeom prst="rect">
            <a:avLst/>
          </a:prstGeom>
          <a:noFill/>
        </p:spPr>
        <p:txBody>
          <a:bodyPr wrap="square" lIns="91440" tIns="45720" rIns="91440" bIns="45720">
            <a:spAutoFit/>
          </a:bodyPr>
          <a:lstStyle>
            <a:defPPr>
              <a:defRPr lang="en-US"/>
            </a:defPPr>
            <a:lvl1pPr>
              <a:defRPr sz="3200" b="1" cap="none" spc="0">
                <a:ln w="0"/>
                <a:effectLst>
                  <a:outerShdw blurRad="38100" dist="19050" dir="2700000" algn="tl" rotWithShape="0">
                    <a:schemeClr val="dk1">
                      <a:alpha val="40000"/>
                    </a:schemeClr>
                  </a:outerShdw>
                </a:effectLst>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rPr>
              <a:t>Bulletin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charset="0"/>
              <a:cs typeface="Arial" charset="0"/>
            </a:endParaRPr>
          </a:p>
        </p:txBody>
      </p:sp>
      <p:sp>
        <p:nvSpPr>
          <p:cNvPr id="2" name="Rectangle 1">
            <a:extLst>
              <a:ext uri="{FF2B5EF4-FFF2-40B4-BE49-F238E27FC236}">
                <a16:creationId xmlns:a16="http://schemas.microsoft.com/office/drawing/2014/main" id="{F8FE99D2-15DD-364A-BF16-E2571ECB78C6}"/>
              </a:ext>
            </a:extLst>
          </p:cNvPr>
          <p:cNvSpPr/>
          <p:nvPr/>
        </p:nvSpPr>
        <p:spPr>
          <a:xfrm>
            <a:off x="3535621" y="524384"/>
            <a:ext cx="8495511" cy="25423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bulletin is general for insurance clients however varies by day by industry.</a:t>
            </a:r>
          </a:p>
          <a:p>
            <a:pPr lvl="0">
              <a:lnSpc>
                <a:spcPct val="150000"/>
              </a:lnSpc>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the user registers, we </a:t>
            </a:r>
            <a:r>
              <a:rPr lang="en-US" dirty="0">
                <a:solidFill>
                  <a:prstClr val="black"/>
                </a:solidFill>
              </a:rPr>
              <a:t>acquire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zip code and the city where </a:t>
            </a:r>
            <a:r>
              <a:rPr lang="en-US" dirty="0">
                <a:solidFill>
                  <a:prstClr val="black"/>
                </a:solidFill>
                <a:latin typeface="Calibri" panose="020F0502020204030204"/>
              </a:rPr>
              <a:t>they are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located.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show brief information about insurance and direct links to categories such as: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Insurance, Auto Insurance, Home Insurance, Life Insurance. </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Once a user clicks in that category, they will be redirected to the results listings where Insurance agents and advertising is located.</a:t>
            </a:r>
          </a:p>
        </p:txBody>
      </p:sp>
      <p:cxnSp>
        <p:nvCxnSpPr>
          <p:cNvPr id="14" name="Straight Arrow Connector 13">
            <a:extLst>
              <a:ext uri="{FF2B5EF4-FFF2-40B4-BE49-F238E27FC236}">
                <a16:creationId xmlns:a16="http://schemas.microsoft.com/office/drawing/2014/main" id="{3A449168-445F-8C4A-B03C-2DFE7E38B040}"/>
              </a:ext>
            </a:extLst>
          </p:cNvPr>
          <p:cNvCxnSpPr>
            <a:cxnSpLocks/>
          </p:cNvCxnSpPr>
          <p:nvPr/>
        </p:nvCxnSpPr>
        <p:spPr>
          <a:xfrm>
            <a:off x="1433806" y="2106714"/>
            <a:ext cx="361127" cy="1115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83234EF-1EC2-DB43-92D9-F62D326830C4}"/>
              </a:ext>
            </a:extLst>
          </p:cNvPr>
          <p:cNvSpPr/>
          <p:nvPr/>
        </p:nvSpPr>
        <p:spPr>
          <a:xfrm>
            <a:off x="1779558" y="2064378"/>
            <a:ext cx="91146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City, State</a:t>
            </a:r>
          </a:p>
        </p:txBody>
      </p:sp>
      <p:cxnSp>
        <p:nvCxnSpPr>
          <p:cNvPr id="17" name="Straight Arrow Connector 16">
            <a:extLst>
              <a:ext uri="{FF2B5EF4-FFF2-40B4-BE49-F238E27FC236}">
                <a16:creationId xmlns:a16="http://schemas.microsoft.com/office/drawing/2014/main" id="{0862A150-375E-5846-9738-054D552F9AF7}"/>
              </a:ext>
            </a:extLst>
          </p:cNvPr>
          <p:cNvCxnSpPr>
            <a:cxnSpLocks/>
          </p:cNvCxnSpPr>
          <p:nvPr/>
        </p:nvCxnSpPr>
        <p:spPr>
          <a:xfrm>
            <a:off x="2333713" y="3705098"/>
            <a:ext cx="424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DAE4C78-7171-1A45-9CDC-0C9BF882ED2B}"/>
              </a:ext>
            </a:extLst>
          </p:cNvPr>
          <p:cNvSpPr/>
          <p:nvPr/>
        </p:nvSpPr>
        <p:spPr>
          <a:xfrm>
            <a:off x="2757899" y="3554674"/>
            <a:ext cx="435029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Backlink to insurance category where the user is located. </a:t>
            </a:r>
          </a:p>
        </p:txBody>
      </p:sp>
      <p:cxnSp>
        <p:nvCxnSpPr>
          <p:cNvPr id="20" name="Straight Arrow Connector 19">
            <a:extLst>
              <a:ext uri="{FF2B5EF4-FFF2-40B4-BE49-F238E27FC236}">
                <a16:creationId xmlns:a16="http://schemas.microsoft.com/office/drawing/2014/main" id="{BB8876D2-ED61-EF40-94F7-314A030F4AD0}"/>
              </a:ext>
            </a:extLst>
          </p:cNvPr>
          <p:cNvCxnSpPr>
            <a:cxnSpLocks/>
          </p:cNvCxnSpPr>
          <p:nvPr/>
        </p:nvCxnSpPr>
        <p:spPr>
          <a:xfrm>
            <a:off x="2333713" y="4690072"/>
            <a:ext cx="424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78C7B50-A8BA-8A4F-9BA9-38DFBF1B983F}"/>
              </a:ext>
            </a:extLst>
          </p:cNvPr>
          <p:cNvSpPr/>
          <p:nvPr/>
        </p:nvSpPr>
        <p:spPr>
          <a:xfrm>
            <a:off x="2757899" y="4539648"/>
            <a:ext cx="214603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Backlink to auto insurance.</a:t>
            </a:r>
          </a:p>
        </p:txBody>
      </p:sp>
      <p:cxnSp>
        <p:nvCxnSpPr>
          <p:cNvPr id="22" name="Straight Arrow Connector 21">
            <a:extLst>
              <a:ext uri="{FF2B5EF4-FFF2-40B4-BE49-F238E27FC236}">
                <a16:creationId xmlns:a16="http://schemas.microsoft.com/office/drawing/2014/main" id="{34ADCE2E-EA51-F248-BA1D-0F10D2621C53}"/>
              </a:ext>
            </a:extLst>
          </p:cNvPr>
          <p:cNvCxnSpPr>
            <a:cxnSpLocks/>
          </p:cNvCxnSpPr>
          <p:nvPr/>
        </p:nvCxnSpPr>
        <p:spPr>
          <a:xfrm>
            <a:off x="2333713" y="5695359"/>
            <a:ext cx="424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0F95425-8827-C941-BF08-1431449ED778}"/>
              </a:ext>
            </a:extLst>
          </p:cNvPr>
          <p:cNvSpPr/>
          <p:nvPr/>
        </p:nvSpPr>
        <p:spPr>
          <a:xfrm>
            <a:off x="2757899" y="5544935"/>
            <a:ext cx="223272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Backlink to home insurance.</a:t>
            </a:r>
          </a:p>
        </p:txBody>
      </p:sp>
      <p:cxnSp>
        <p:nvCxnSpPr>
          <p:cNvPr id="24" name="Straight Arrow Connector 23">
            <a:extLst>
              <a:ext uri="{FF2B5EF4-FFF2-40B4-BE49-F238E27FC236}">
                <a16:creationId xmlns:a16="http://schemas.microsoft.com/office/drawing/2014/main" id="{EC06801E-1D67-F144-B2E9-5AD13495FF05}"/>
              </a:ext>
            </a:extLst>
          </p:cNvPr>
          <p:cNvCxnSpPr>
            <a:cxnSpLocks/>
          </p:cNvCxnSpPr>
          <p:nvPr/>
        </p:nvCxnSpPr>
        <p:spPr>
          <a:xfrm>
            <a:off x="2333713" y="6762113"/>
            <a:ext cx="4241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85A4717-484D-F845-A3F2-59FF321DBDDC}"/>
              </a:ext>
            </a:extLst>
          </p:cNvPr>
          <p:cNvSpPr/>
          <p:nvPr/>
        </p:nvSpPr>
        <p:spPr>
          <a:xfrm>
            <a:off x="2757899" y="6611689"/>
            <a:ext cx="227921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Backlink to health insurance.</a:t>
            </a:r>
          </a:p>
        </p:txBody>
      </p:sp>
      <p:sp>
        <p:nvSpPr>
          <p:cNvPr id="19" name="Rectangle 18">
            <a:extLst>
              <a:ext uri="{FF2B5EF4-FFF2-40B4-BE49-F238E27FC236}">
                <a16:creationId xmlns:a16="http://schemas.microsoft.com/office/drawing/2014/main" id="{E5C65714-801A-D544-93B5-42C8F6386B9E}"/>
              </a:ext>
            </a:extLst>
          </p:cNvPr>
          <p:cNvSpPr/>
          <p:nvPr/>
        </p:nvSpPr>
        <p:spPr>
          <a:xfrm>
            <a:off x="5221163" y="4765143"/>
            <a:ext cx="7045647" cy="171136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*These bulletins can be modified to any category, any promotion,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message. Adapted to the customer, with the company logo, image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or the RCF phone number inside the body text or simply provide positive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PR </a:t>
            </a:r>
            <a:r>
              <a:rPr lang="en-US" dirty="0">
                <a:solidFill>
                  <a:srgbClr val="C00000"/>
                </a:solidFill>
                <a:latin typeface="Calibri" panose="020F0502020204030204"/>
              </a:rPr>
              <a:t>messaging for a specific client or industry/category</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80605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14867</TotalTime>
  <Words>985</Words>
  <Application>Microsoft Office PowerPoint</Application>
  <PresentationFormat>Widescreen</PresentationFormat>
  <Paragraphs>117</Paragraphs>
  <Slides>11</Slides>
  <Notes>4</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Droid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Devin</dc:creator>
  <cp:lastModifiedBy>Jeff Devin</cp:lastModifiedBy>
  <cp:revision>346</cp:revision>
  <cp:lastPrinted>2019-06-18T19:26:41Z</cp:lastPrinted>
  <dcterms:created xsi:type="dcterms:W3CDTF">2018-09-28T19:07:18Z</dcterms:created>
  <dcterms:modified xsi:type="dcterms:W3CDTF">2023-01-12T17:36:57Z</dcterms:modified>
</cp:coreProperties>
</file>